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Вступний огляд дисципліни: про що вона, як побудована й як оцінюється. Далі — дев'ять лекцій за п'ятьма модулями.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Курс дає математичне підґрунтя: множини й відношення (зокрема реляційні бази даних), булева алгебра й логічні схеми, математична логіка та предикати, теорія графів і алгоритми на них, комбінаторика та основи ймовірностей. Усе — з ухилом у практичні задачі фаху.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Три кредити ЄКТС — 90 годин: 18 лекційних (9 занять по 2 год), 10 практичних (5 занять), 8 лабораторних (2 роботи), 6 консультацій і 48 годин самостійної роботи. Форма підсумкового контролю — залік.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Дев'ять тем згруповано у п'ять змістових модулів. Кожен модуль завершується контрольною точкою — практичним заняттям або лабораторною роботою.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Сто балів: п'ять практичних по 10 (50), дві лабораторні по 10 (20) і підсумковий тест (30). Залік виставляється від 60 балів. Практичні — індивідуальні домашні завдання за варіантами; лабораторні виконують в онлайн-середовищах.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Обидві лабораторні виконують у браузері, без встановлення: у logic.ly моделюють логічні схеми, у SWISH — програмують предикати мовою Prolog.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Дисципліну веде старший викладач кафедри Програмної Інженерії Харківського національного університету радіоелектроніки. Зв'язок: телефон +380 50 749 03 67, Telegram @OleksandrSamantsov.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Переходимо до першої лекції — мови множин, на якій побудовано весь подальший курс.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Про курс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Структура · план · оцінювання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9 лекцій · 5 практичних · 2 лабораторні · 100 балів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· 2 курс · осінній семестр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Про що ця дисципліна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377440"/>
            <a:ext cx="1907987" cy="18288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Множини</a:t>
            </a:r>
          </a:p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й відношення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13827" y="2377440"/>
            <a:ext cx="1907987" cy="18288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Булева</a:t>
            </a:r>
          </a:p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алгебра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41854" y="2377440"/>
            <a:ext cx="1907987" cy="18288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Логіка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69881" y="2377440"/>
            <a:ext cx="1907987" cy="18288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Графи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597908" y="2377440"/>
            <a:ext cx="1907987" cy="18288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Комбінаторика</a:t>
            </a:r>
          </a:p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й імовірності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4754880"/>
            <a:ext cx="101498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0" i="1">
                <a:solidFill>
                  <a:srgbClr val="5A6472"/>
                </a:solidFill>
                <a:latin typeface="Calibri"/>
              </a:rPr>
              <a:t>Дискретна математика — мова й інструменти для опису та обробки інформації в комп'ютерних системах видавництва та поліграфії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Скільки й чого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60020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C7293"/>
                </a:solidFill>
                <a:latin typeface="Calibri"/>
              </a:rPr>
              <a:t>3 кредити ЄКТС    ·    90 годин    ·    підсумковий контроль — залік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468880"/>
            <a:ext cx="2293543" cy="265176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788920"/>
            <a:ext cx="2293543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6600" b="1" i="0">
                <a:solidFill>
                  <a:srgbClr val="1E2761"/>
                </a:solidFill>
                <a:latin typeface="Calibri"/>
              </a:rP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069080"/>
            <a:ext cx="229354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лекції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72000"/>
            <a:ext cx="229354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18 год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73703" y="2468880"/>
            <a:ext cx="2293543" cy="265176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73703" y="2788920"/>
            <a:ext cx="2293543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6600" b="1" i="0">
                <a:solidFill>
                  <a:srgbClr val="1C7293"/>
                </a:solidFill>
                <a:latin typeface="Calibri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3703" y="4069080"/>
            <a:ext cx="229354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практичні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3703" y="4572000"/>
            <a:ext cx="229354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10 год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24447" y="2468880"/>
            <a:ext cx="2293543" cy="265176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24447" y="2788920"/>
            <a:ext cx="2293543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6600" b="1" i="0">
                <a:solidFill>
                  <a:srgbClr val="0F766E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4447" y="4069080"/>
            <a:ext cx="229354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лабораторні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24447" y="4572000"/>
            <a:ext cx="229354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8 год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75191" y="2468880"/>
            <a:ext cx="2293543" cy="265176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E457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075191" y="2788920"/>
            <a:ext cx="2293543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6600" b="1" i="0">
                <a:solidFill>
                  <a:srgbClr val="E4572E"/>
                </a:solidFill>
                <a:latin typeface="Calibri"/>
              </a:rPr>
              <a:t>48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75191" y="4069080"/>
            <a:ext cx="2293543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самостійна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75191" y="4572000"/>
            <a:ext cx="229354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годин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5394960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+ 6 годин консультацій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Карта курсу — п'ять модулів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600200"/>
            <a:ext cx="10744200" cy="749808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778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60120" y="1719072"/>
            <a:ext cx="502920" cy="50292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83080" y="1600200"/>
            <a:ext cx="32918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E2761"/>
                </a:solidFill>
                <a:latin typeface="Calibri"/>
              </a:rPr>
              <a:t>Множини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12080" y="1600200"/>
            <a:ext cx="6126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0" i="0">
                <a:solidFill>
                  <a:srgbClr val="1A2138"/>
                </a:solidFill>
                <a:latin typeface="Calibri"/>
              </a:rPr>
              <a:t>Алгебра множин · Алгебра відношень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496312"/>
            <a:ext cx="10744200" cy="749808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778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60120" y="2615184"/>
            <a:ext cx="502920" cy="50292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83080" y="2496312"/>
            <a:ext cx="32918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E2761"/>
                </a:solidFill>
                <a:latin typeface="Calibri"/>
              </a:rPr>
              <a:t>Булева алгебра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12080" y="2496312"/>
            <a:ext cx="6126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0" i="0">
                <a:solidFill>
                  <a:srgbClr val="1A2138"/>
                </a:solidFill>
                <a:latin typeface="Calibri"/>
              </a:rPr>
              <a:t>Основи та Жегалкін · Мінімізація, логічні схеми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392424"/>
            <a:ext cx="10744200" cy="749808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778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60120" y="3511296"/>
            <a:ext cx="502920" cy="50292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83080" y="3392424"/>
            <a:ext cx="32918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E2761"/>
                </a:solidFill>
                <a:latin typeface="Calibri"/>
              </a:rPr>
              <a:t>Логіка 1-го порядку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2080" y="3392424"/>
            <a:ext cx="6126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0" i="0">
                <a:solidFill>
                  <a:srgbClr val="1A2138"/>
                </a:solidFill>
                <a:latin typeface="Calibri"/>
              </a:rPr>
              <a:t>Математична логіка · Логіка предикатів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4288536"/>
            <a:ext cx="10744200" cy="749808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778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60120" y="4407407"/>
            <a:ext cx="502920" cy="50292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83080" y="4288536"/>
            <a:ext cx="32918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E2761"/>
                </a:solidFill>
                <a:latin typeface="Calibri"/>
              </a:rPr>
              <a:t>Теорія графів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12080" y="4288536"/>
            <a:ext cx="6126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0" i="0">
                <a:solidFill>
                  <a:srgbClr val="1A2138"/>
                </a:solidFill>
                <a:latin typeface="Calibri"/>
              </a:rPr>
              <a:t>Основи · Алгоритми на графах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5184648"/>
            <a:ext cx="10744200" cy="749808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778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960120" y="5303520"/>
            <a:ext cx="502920" cy="50292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83080" y="5184648"/>
            <a:ext cx="32918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E2761"/>
                </a:solidFill>
                <a:latin typeface="Calibri"/>
              </a:rPr>
              <a:t>Комбінаторика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12080" y="5184648"/>
            <a:ext cx="6126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0" i="0">
                <a:solidFill>
                  <a:srgbClr val="1A2138"/>
                </a:solidFill>
                <a:latin typeface="Calibri"/>
              </a:rPr>
              <a:t>Основи комбінаторики та теорії ймовірностей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Оцінювання — 100 балів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80160" y="1828800"/>
            <a:ext cx="2844698" cy="237744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80160" y="2103120"/>
            <a:ext cx="284469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6000" b="1" i="0">
                <a:solidFill>
                  <a:srgbClr val="1C7293"/>
                </a:solidFill>
                <a:latin typeface="Calibri"/>
              </a:rPr>
              <a:t>50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246120"/>
            <a:ext cx="284469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E2761"/>
                </a:solidFill>
                <a:latin typeface="Calibri"/>
              </a:rPr>
              <a:t>Практичні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03320"/>
            <a:ext cx="284469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5 × 10 балів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73498" y="1828800"/>
            <a:ext cx="2844698" cy="237744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73498" y="2103120"/>
            <a:ext cx="284469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6000" b="1" i="0">
                <a:solidFill>
                  <a:srgbClr val="0F766E"/>
                </a:solidFill>
                <a:latin typeface="Calibri"/>
              </a:rPr>
              <a:t>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3498" y="3246120"/>
            <a:ext cx="284469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E2761"/>
                </a:solidFill>
                <a:latin typeface="Calibri"/>
              </a:rPr>
              <a:t>Лабораторні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3498" y="3703320"/>
            <a:ext cx="284469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2 × 10 балів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66836" y="1828800"/>
            <a:ext cx="2844698" cy="237744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E457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66836" y="2103120"/>
            <a:ext cx="284469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6000" b="1" i="0">
                <a:solidFill>
                  <a:srgbClr val="E4572E"/>
                </a:solidFill>
                <a:latin typeface="Calibri"/>
              </a:rPr>
              <a:t>30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66836" y="3246120"/>
            <a:ext cx="284469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E2761"/>
                </a:solidFill>
                <a:latin typeface="Calibri"/>
              </a:rPr>
              <a:t>Тест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66836" y="3703320"/>
            <a:ext cx="284469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підсумковий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61772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залік — від 60 балів     ·     шкала ECTS: A (96+) · B (90) · C (75) · D (66) · E (60)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Інструменти лабораторних робіт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011680"/>
            <a:ext cx="5227167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2979343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3108960"/>
            <a:ext cx="4861407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logic.ly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749039"/>
            <a:ext cx="4769967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онлайн-редактор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логічних схем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(Лабораторна 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78727" y="2011680"/>
            <a:ext cx="5227167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572271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61607" y="3108960"/>
            <a:ext cx="4861407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SWISH · Prolog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07327" y="3749039"/>
            <a:ext cx="4769967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онлайн-інтерпретатор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мови Prolog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(Лабораторна 2)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Викладач</a:t>
            </a:r>
          </a:p>
        </p:txBody>
      </p:sp>
      <p:sp>
        <p:nvSpPr>
          <p:cNvPr id="3" name="Oval 2"/>
          <p:cNvSpPr/>
          <p:nvPr/>
        </p:nvSpPr>
        <p:spPr>
          <a:xfrm>
            <a:off x="5394960" y="1600200"/>
            <a:ext cx="1371600" cy="137160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СО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246120"/>
            <a:ext cx="108813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800" b="1" i="0">
                <a:solidFill>
                  <a:srgbClr val="1E2761"/>
                </a:solidFill>
                <a:latin typeface="Calibri"/>
              </a:rPr>
              <a:t>Саманцов Олександр Олександрович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93192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C7293"/>
                </a:solidFill>
                <a:latin typeface="Calibri"/>
              </a:rPr>
              <a:t>старший викладач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4348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0" i="0">
                <a:solidFill>
                  <a:srgbClr val="5A6472"/>
                </a:solidFill>
                <a:latin typeface="Calibri"/>
              </a:rPr>
              <a:t>кафедра Програмної Інженерії · ХНУРЕ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661007" y="5166360"/>
            <a:ext cx="4206240" cy="640080"/>
          </a:xfrm>
          <a:prstGeom prst="roundRect">
            <a:avLst>
              <a:gd name="adj" fmla="val 50000"/>
            </a:avLst>
          </a:prstGeom>
          <a:solidFill>
            <a:srgbClr val="EEF2FA"/>
          </a:solidFill>
          <a:ln w="1778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61007" y="5166360"/>
            <a:ext cx="420624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Calibri"/>
              </a:rPr>
              <a:t>+380 50 749 03 67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24447" y="5166360"/>
            <a:ext cx="4206240" cy="640080"/>
          </a:xfrm>
          <a:prstGeom prst="roundRect">
            <a:avLst>
              <a:gd name="adj" fmla="val 50000"/>
            </a:avLst>
          </a:prstGeom>
          <a:solidFill>
            <a:srgbClr val="EEF2FA"/>
          </a:solidFill>
          <a:ln w="1778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24447" y="5166360"/>
            <a:ext cx="420624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Calibri"/>
              </a:rPr>
              <a:t>Telegram  @OleksandrSamantsov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Почнімо!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Лекція 1 · Алгебра множин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