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Множини — мова, якою описано геть усе далі: відношення, графи, ймовірність. Сьогодні будуємо цю мову: як записати множину, як їх порівнювати, операції та закони.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Читаємо області: об'єднання — обидва кола; перетин — спільна частина; різниця — A без B; доповнення — усе поза A в межах універсуму 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Симетрична різниця — елементи рівно однієї з множин («виключне або»). Комутативна; A △ A = 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Не заучувати — розуміти. Кожен закон доводиться подвійним включенням. Найважливіші: де Моргана (заперечення перевертає операцію) і різниця через доповнення A\B = A ∩ B′.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Обидві частини заштриховують ту саму область — усе поза обома колами. Наочне підтвердження закону.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Дві множини рівнопотужні, якщо між ними є бієкція — взаємно однозначна відповідність. Для скінченних це звичайна лічба; ідея працює й для нескінченних.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Практика: серед 1..100 діляться на 2 — 50, на 3 — 33, на 6 — 16; на 2 або 3: 50+33−16 = 67. Перетин віднімають, бо його враховано двічі.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Мова множин — не абстракція: кольороподіл, перевірка покриття шрифту, реляційні таблиці. До реляційної алгебри повернемось у Лекції 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Підсумок позначеннями — словник, яким говоритиме весь курс.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Відношення будуються на множинах (підмножини декартового добутку). Туди йдемо далі.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карта. Зліва направо: мова (множина, належність) → три способи задання → порівняння (підмножина, рівність) → операції на діаграмах → закони → потужність і лічба.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= {a,e,i,o,u}. Належність — єдине первісне відношення: об'єкт або в множині (e ∈ A), або поза (b ∉ A). {1,2,2,3}={1,2,3} і {1,2,3}={3,2,1} — повтори й порядок нічого не змінюють.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Перелічити елементи; описати спільну властивість (коли перелік неможливий — напр. проміжок (−3,3)); або задати базу + правило (нескінченну множину скінченним описом).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Числові множини вкладені. Кожне вкладення власне: −3 ціле, але не натуральне; ½ раціональне, не ціле; √2 дійсне, не раціональне.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⊆ B: кожен елемент A є і в B — коло A цілком усередині B. Щоб довести включення, беруть довільний x ∈ A і виводять x ∈ 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Головний робочий прийом усього курсу: щоб довести A = B, доводять два включення. Так доводитимемо всі закони алгебри множин.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P(A) — усі підмножини A, включно з ∅ і самою A. Для n елементів їх рівно 2ⁿ: кожен елемент незалежно «входить / не входить».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Круги Ейлера показують лише реальні зв'язки: перетин, неперетинні множини, підмножина. Далі — діаграми Венна з усіма можливими областями.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8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9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0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5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 i="0" spc="200">
                <a:solidFill>
                  <a:srgbClr val="7FD9C0"/>
                </a:solidFill>
                <a:latin typeface="Calibri"/>
              </a:rPr>
              <a:t>ОСНОВИ ДИСКРЕТНОЇ МАТЕМАТИКИ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5400" b="1" i="0">
                <a:solidFill>
                  <a:srgbClr val="FFFFFF"/>
                </a:solidFill>
                <a:latin typeface="Calibri"/>
              </a:rPr>
              <a:t>Лекція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7FD9C0"/>
                </a:solidFill>
                <a:latin typeface="Calibri"/>
              </a:rPr>
              <a:t>Алгебра множин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297680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 i="0" spc="300">
                <a:solidFill>
                  <a:srgbClr val="FFFFFF"/>
                </a:solidFill>
                <a:latin typeface="Calibri"/>
              </a:rPr>
              <a:t>∈    ⊆    ∪    ∩    \    △    P(A)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AEB8D0"/>
                </a:solidFill>
                <a:latin typeface="Calibri"/>
              </a:rPr>
              <a:t>G20 · Видавництво та поліграфія   ·   2 курс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Множина-ступінь</a:t>
            </a:r>
          </a:p>
        </p:txBody>
      </p:sp>
      <p:pic>
        <p:nvPicPr>
          <p:cNvPr id="4" name="Picture 3" descr="l01_powers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453" y="1783080"/>
            <a:ext cx="4320612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| P(A) | = 2ⁿ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Операції над множинами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∪   ∩   \   доповнення   △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Круги Ейлера</a:t>
            </a:r>
          </a:p>
        </p:txBody>
      </p:sp>
      <p:pic>
        <p:nvPicPr>
          <p:cNvPr id="4" name="Picture 3" descr="l01_eul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274332"/>
            <a:ext cx="9966960" cy="299513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Чотири операції</a:t>
            </a:r>
          </a:p>
        </p:txBody>
      </p:sp>
      <p:pic>
        <p:nvPicPr>
          <p:cNvPr id="4" name="Picture 3" descr="l01_venn_op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819" y="1783080"/>
            <a:ext cx="4819880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∪ об'єднання    ∩ перетин    \ різниця    A′ доповнення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Симетрична різниця</a:t>
            </a:r>
          </a:p>
        </p:txBody>
      </p:sp>
      <p:pic>
        <p:nvPicPr>
          <p:cNvPr id="4" name="Picture 3" descr="l01_symdi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4610" y="1783080"/>
            <a:ext cx="4252298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A △ B = (A \ B) ∪ (B \ A)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Закони алгебри множин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де Моргана · дистрибутивність · поглинання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4.1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Закони — це тотожності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783080"/>
            <a:ext cx="33832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C7293"/>
                </a:solidFill>
                <a:latin typeface="Calibri"/>
              </a:rPr>
              <a:t>Комутативність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97680" y="1783080"/>
            <a:ext cx="731520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A ∪ B = B ∪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32888"/>
            <a:ext cx="33832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C7293"/>
                </a:solidFill>
                <a:latin typeface="Calibri"/>
              </a:rPr>
              <a:t>Дистрибутивність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97680" y="2532888"/>
            <a:ext cx="731520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A ∩ (B ∪ C) = (A ∩ B) ∪ (A ∩ C)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82696"/>
            <a:ext cx="33832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C7293"/>
                </a:solidFill>
                <a:latin typeface="Calibri"/>
              </a:rPr>
              <a:t>Поглинання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97680" y="3282696"/>
            <a:ext cx="731520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A ∪ (A ∩ B) = 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032504"/>
            <a:ext cx="33832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C7293"/>
                </a:solidFill>
                <a:latin typeface="Calibri"/>
              </a:rPr>
              <a:t>Доповнення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0" y="4032504"/>
            <a:ext cx="731520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A ∪ A′ = U      A ∩ A′ = 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782312"/>
            <a:ext cx="33832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C7293"/>
                </a:solidFill>
                <a:latin typeface="Calibri"/>
              </a:rPr>
              <a:t>Де Моргана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97680" y="4782312"/>
            <a:ext cx="731520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(A ∪ B)′ = A′ ∩ B′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532120"/>
            <a:ext cx="33832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C7293"/>
                </a:solidFill>
                <a:latin typeface="Calibri"/>
              </a:rPr>
              <a:t>Різниця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97680" y="5532120"/>
            <a:ext cx="731520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A \ B = A ∩ B′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6327648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1">
                <a:solidFill>
                  <a:srgbClr val="5A6472"/>
                </a:solidFill>
                <a:latin typeface="Calibri"/>
              </a:rPr>
              <a:t>′ — доповнення відносно універсуму U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4.2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Де Моргана — наочно</a:t>
            </a:r>
          </a:p>
        </p:txBody>
      </p:sp>
      <p:pic>
        <p:nvPicPr>
          <p:cNvPr id="4" name="Picture 3" descr="l01_demorg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925" y="1783080"/>
            <a:ext cx="8625668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(A ∪ B)′ = A′ ∩ B′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Потужність та лічба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бієкція · включення-виключення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Рівнопотужність — через бієкцію</a:t>
            </a:r>
          </a:p>
        </p:txBody>
      </p:sp>
      <p:pic>
        <p:nvPicPr>
          <p:cNvPr id="4" name="Picture 3" descr="l01_bije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057" y="1783080"/>
            <a:ext cx="3493405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A ~ B  ⟺  | A | = | B |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План лекції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5800" y="2743200"/>
            <a:ext cx="1536649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Множини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542489" y="2743200"/>
            <a:ext cx="1536649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Задання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99178" y="2743200"/>
            <a:ext cx="1536649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Порівняння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55867" y="2743200"/>
            <a:ext cx="1536649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Операції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12556" y="2743200"/>
            <a:ext cx="1536649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Закони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969246" y="2743200"/>
            <a:ext cx="1536649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Потужність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6634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шість кроків від «що таке множина» до вміння лічити нею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Принцип включення-виключення</a:t>
            </a:r>
          </a:p>
        </p:txBody>
      </p:sp>
      <p:pic>
        <p:nvPicPr>
          <p:cNvPr id="4" name="Picture 3" descr="l01_incl_exc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3731" y="1783080"/>
            <a:ext cx="4574056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| A ∪ B | = | A | + | B | − | A ∩ B |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Застосування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Множини у видавництві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047189" y="2304288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Палітра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кольори зображення —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множина; спільні —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перетин палітр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4418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5775807" y="2304288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7298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Гліфи шрифту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3018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чи набереться текст: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символи ⊆ гліфи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43036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504426" y="2304288"/>
            <a:ext cx="640080" cy="64008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▦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5916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Таблиця БД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71636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рядки — множина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кортежів; ∪ ∩ \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над таблицями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Головне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1E2761"/>
                </a:solidFill>
                <a:latin typeface="Calibri"/>
              </a:rPr>
              <a:t>∈  ∉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106891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1E2761"/>
                </a:solidFill>
                <a:latin typeface="Calibri"/>
              </a:rPr>
              <a:t>⊆  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482263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1E2761"/>
                </a:solidFill>
                <a:latin typeface="Calibri"/>
              </a:rPr>
              <a:t>∪ ∩ \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857635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1E2761"/>
                </a:solidFill>
                <a:latin typeface="Calibri"/>
              </a:rPr>
              <a:t>A′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33007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1E2761"/>
                </a:solidFill>
                <a:latin typeface="Calibri"/>
              </a:rPr>
              <a:t>△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08379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1E2761"/>
                </a:solidFill>
                <a:latin typeface="Calibri"/>
              </a:rPr>
              <a:t>P(A)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983751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1E2761"/>
                </a:solidFill>
                <a:latin typeface="Calibri"/>
              </a:rPr>
              <a:t>| A |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359123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1E2761"/>
                </a:solidFill>
                <a:latin typeface="Calibri"/>
              </a:rPr>
              <a:t>2ⁿ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572000"/>
            <a:ext cx="10881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5A6472"/>
                </a:solidFill>
                <a:latin typeface="Calibri"/>
              </a:rPr>
              <a:t>множина · належність · підмножина · рівність через подвійне включення · операції · закони · потужність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Далі: Лекція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Відношення — множини впорядкованих пар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Множини та належність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множина · елемент · ∈ / 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Множина та належність</a:t>
            </a:r>
          </a:p>
        </p:txBody>
      </p:sp>
      <p:sp>
        <p:nvSpPr>
          <p:cNvPr id="4" name="Oval 3"/>
          <p:cNvSpPr/>
          <p:nvPr/>
        </p:nvSpPr>
        <p:spPr>
          <a:xfrm>
            <a:off x="1188720" y="1828800"/>
            <a:ext cx="6035040" cy="4023360"/>
          </a:xfrm>
          <a:prstGeom prst="ellipse">
            <a:avLst/>
          </a:prstGeom>
          <a:solidFill>
            <a:srgbClr val="7FD9C0"/>
          </a:solidFill>
          <a:ln w="381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554480" y="1965960"/>
            <a:ext cx="914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0F766E"/>
                </a:solidFill>
                <a:latin typeface="Calibri"/>
              </a:rPr>
              <a:t>A</a:t>
            </a:r>
          </a:p>
        </p:txBody>
      </p:sp>
      <p:sp>
        <p:nvSpPr>
          <p:cNvPr id="6" name="Oval 5"/>
          <p:cNvSpPr/>
          <p:nvPr/>
        </p:nvSpPr>
        <p:spPr>
          <a:xfrm>
            <a:off x="2743200" y="3200400"/>
            <a:ext cx="256032" cy="256032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035808" y="3044952"/>
            <a:ext cx="10972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e</a:t>
            </a:r>
          </a:p>
        </p:txBody>
      </p:sp>
      <p:sp>
        <p:nvSpPr>
          <p:cNvPr id="8" name="Oval 7"/>
          <p:cNvSpPr/>
          <p:nvPr/>
        </p:nvSpPr>
        <p:spPr>
          <a:xfrm>
            <a:off x="4297680" y="3931920"/>
            <a:ext cx="256032" cy="256032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0288" y="3776472"/>
            <a:ext cx="10972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5029200" y="2743200"/>
            <a:ext cx="256032" cy="256032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21808" y="2587752"/>
            <a:ext cx="10972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i</a:t>
            </a:r>
          </a:p>
        </p:txBody>
      </p:sp>
      <p:sp>
        <p:nvSpPr>
          <p:cNvPr id="12" name="Oval 11"/>
          <p:cNvSpPr/>
          <p:nvPr/>
        </p:nvSpPr>
        <p:spPr>
          <a:xfrm>
            <a:off x="8595360" y="4754880"/>
            <a:ext cx="256032" cy="256032"/>
          </a:xfrm>
          <a:prstGeom prst="ellipse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887968" y="4599432"/>
            <a:ext cx="10972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0" y="2194560"/>
            <a:ext cx="3657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0F766E"/>
                </a:solidFill>
                <a:latin typeface="Calibri"/>
              </a:rPr>
              <a:t>e ∈ 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46720" y="3063240"/>
            <a:ext cx="3657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E4572E"/>
                </a:solidFill>
                <a:latin typeface="Calibri"/>
              </a:rPr>
              <a:t>b ∉ 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12648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5A6472"/>
                </a:solidFill>
                <a:latin typeface="Calibri"/>
              </a:rPr>
              <a:t>Множина — сукупність різних об'єктів; порядок і повтори неістотні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Три способи задати множину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047189" y="2304288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Перелік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A = {2, 4, 6, 8}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4418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5775807" y="2304288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7298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Властивість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3018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{ x ∈ ℕ | x парне }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43036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504426" y="2304288"/>
            <a:ext cx="640080" cy="64008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5916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Рекурсія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71636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2 ∈ E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n ∈ E ⇒ n+2 ∈ 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Числові множини</a:t>
            </a:r>
          </a:p>
        </p:txBody>
      </p:sp>
      <p:pic>
        <p:nvPicPr>
          <p:cNvPr id="4" name="Picture 3" descr="l01_hierarch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8546" y="1783080"/>
            <a:ext cx="4664426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ℕ ⊂ ℤ ⊂ ℚ ⊂ 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Порівняння множин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підмножина · рівність · множина-ступінь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Підмножина</a:t>
            </a:r>
          </a:p>
        </p:txBody>
      </p:sp>
      <p:pic>
        <p:nvPicPr>
          <p:cNvPr id="4" name="Picture 3" descr="l01_subs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059" y="1783080"/>
            <a:ext cx="4003401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A ⊆ B  ⟺  (x ∈ A ⇒ x ∈ B)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Рівність = подвійне включення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05840" y="2651760"/>
            <a:ext cx="3017520" cy="1371600"/>
          </a:xfrm>
          <a:prstGeom prst="roundRect">
            <a:avLst>
              <a:gd name="adj" fmla="val 10000"/>
            </a:avLst>
          </a:prstGeom>
          <a:solidFill>
            <a:srgbClr val="EEF2FA"/>
          </a:solidFill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600" b="1">
                <a:solidFill>
                  <a:srgbClr val="1C7293"/>
                </a:solidFill>
                <a:latin typeface="Calibri"/>
              </a:rPr>
              <a:t>A ⊆ 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0" y="2834640"/>
            <a:ext cx="9144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600" b="1" i="0">
                <a:solidFill>
                  <a:srgbClr val="5A6472"/>
                </a:solidFill>
                <a:latin typeface="Calibri"/>
              </a:rPr>
              <a:t>і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0" y="2651760"/>
            <a:ext cx="3017520" cy="1371600"/>
          </a:xfrm>
          <a:prstGeom prst="roundRect">
            <a:avLst>
              <a:gd name="adj" fmla="val 10000"/>
            </a:avLst>
          </a:prstGeom>
          <a:solidFill>
            <a:srgbClr val="EEF2FA"/>
          </a:solidFill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600" b="1">
                <a:solidFill>
                  <a:srgbClr val="1C7293"/>
                </a:solidFill>
                <a:latin typeface="Calibri"/>
              </a:rPr>
              <a:t>B ⊆ 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83879" y="2788920"/>
            <a:ext cx="11887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 b="1" i="0">
                <a:solidFill>
                  <a:srgbClr val="1E2761"/>
                </a:solidFill>
                <a:latin typeface="Calibri"/>
              </a:rPr>
              <a:t>⟹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326880" y="2651760"/>
            <a:ext cx="2377440" cy="1371600"/>
          </a:xfrm>
          <a:prstGeom prst="roundRect">
            <a:avLst>
              <a:gd name="adj" fmla="val 10000"/>
            </a:avLst>
          </a:prstGeom>
          <a:solidFill>
            <a:srgbClr val="EEF2FA"/>
          </a:solidFill>
          <a:ln w="2540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600" b="1">
                <a:solidFill>
                  <a:srgbClr val="0F766E"/>
                </a:solidFill>
                <a:latin typeface="Calibri"/>
              </a:rPr>
              <a:t>A = 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75488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дві множини рівні саме тоді, коли мають ті самі елементи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