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Відношення — це впорядковані пари, вибрані з декартового добутку A × B. Сьогодні: три обличчя відношення (пари, матриця, орграф), його властивості й типи (еквівалентність, порядок), функції та відображення, а насамкінець — реляційна алгебра, математична основа баз даних і SQL.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Транзитивне: усюди, де є двокроковий шлях a→b→c, присутня й пряма стрілка-«зріз» a→c. Приклад 2.8: з 2→1 і 1→3 потрібне 2→3 — воно є; з 2→1 і 1→4 потрібне 2→4 — теж є; решта ланцюжків обривається. Матрична перевірка: для кожного двокрокового шляху шукаємо пряму одиницю.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Рефлексивність — властивість діагоналі. Рефлексивне: петля при КОЖНІй вершині (діагональ уся 1). Антирефлексивне (іррефлексивне): жодної петлі (діагональ уся 0). Арефлексивне (нерефлексивне): є і петлі, і без них — діагональ мішана, тож відношення ні рефлексивне, ні антирефлексивне. Три різні речі, які легко сплутати.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Транзитивне: щоразу, коли є двокроковий шлях a→b→c, є й прямий «зріз» a→c (напр. «менше», «предок»). Антитранзитивне — протилежне: наявність a→b і b→c гарантує ВІДСУТНІСТЬ a→c. Класика — «бути батьком»: якщо A батько B і B батько C, то A точно не батько C (а дід). Між цими крайнощами — просто нетранзитивні відношення, де a→c іноді є, іноді 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Комбінуючи властивості §2.5, дістаємо три ключові породи. Еквівалентність (рефл.+сим.+транз.) групує однакове в класи. Частковий порядок (рефл.+антисим.+транз.) ранжує з можливою непорівнянністю. Толерантність (рефл.+сим., БЕЗ транзитивності) фіксує схожість/близькість, що не мусить бути транзитивною. Кожна еквівалентність є толерантністю, але не навпаки.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Відношення еквівалентності (∼) розсортовує A на класи [a] = {x | x ∼ a}. Основна теорема 2.12: класи утворюють розбиття (непорожні, попарно неперетинні, покривають A) — і навпаки, кожне розбиття задає еквівалентність; це бієкція між ними. Приклад: конгруентність за модулем 3 на {0,…,5} дає {{0,3},{1,4},{2,5}}. «Розбити на категорії» = «задати еквівалентність».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Частковий порядок (рефл.+антисим.+транз.) — ранжування з можливою непорівнянністю: у (D,|) числа 2 і 3 непорівнянні. Діаграма Гассе малює лише пари покриття: менший елемент — нижче, тож стрілки не потрібні, а рефлексивні петлі й транзитивно вимушені дуги опущено. Унизу 1, угорі 12; решту зв'язків (як-от 1|12) відновлюють, ідучи відрізками вгору. Розрізняйте мінімальний і найменший елементи.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Функціональне (однозначне) відношення пов'язує кожен вхід x щонайбільше з одним виходом y: (x,y)∈F і (x,y′)∈F ⟹ y=y′. У матриці — не більше однієї 1 у рядку. Функція f: A→B — це функціональне відношення, яке додатково визначене на КОЖНОМУ x (усюди визначене). Отже, функція є відношенням: її графік {(x, f(x))} — підмножина A×B; так її й зберігають таблицею «ключ—значення».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Функції класифікують за тим, як вони накривають ціль B. Ін'єктивна — різні входи дають різні виходи (але B накрито не все). Сюр'єктивна — кожен y ∈ B досягається (але два входи можуть злитися). Бієктивна — водночас ін'єкція й сюр'єкція, тобто взаємно однозначна відповідність. Саме бієкції задають рівнопотужність множин (Лекція 1) і мають обернену функцію f⁻¹.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n-арне відношення R ⊆ A₁ × … × Aₙ — це буквально таблиця: кожен кортеж (a₁,…,aₙ) — рядок (запис), кожен множник Aᵢ — стовпець (атрибут) зі своїм доменом, число n — арність. Приклад 2.3: протокол (студент, предмет, оцінка). Оскільки це множина, ідеальна таблиця не має ані повторів, ані порядку рядків. Реляційну модель запропонував Е. Ф. Кодд (1970) — фундамент SQL.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Оскільки відношення — множини, до таблиць однакової форми застосовні ∪, ∩, \ з Лекції 1. Додаємо табличні операції: вибірка σ лишає рядки за умовою (WHERE), проєкція π — потрібні стовпці (SELECT), декартів добуток зчіплює всі пари рядків, а натуральне з'єднання ⋈ — його узгоджена версія: поєднує рядки, що збігаються на спільних атрибутах. Це і є ядро SQL.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Кортеж (a,b) і декартів добуток → відношення як підмножина A×B (три обличчя: пари, матриця, орграф) → властивості (рефлексивність, симетричність, транзитивність) → типи (еквівалентність ↔ розбиття, частковий порядок) → функції та відображення → реляційна алгебра як основа SQL.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Словник лекції одним рядком: від пари (a,b) і добутку A×B до відношення R⊆A×B (три обличчя — пари/матриця/граф), його властивостей і типів (еквівалентність = розбиття, частковий порядок), функцій A→B та операцій реляційної алгебри — основи SQL.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Наступна лекція переходить до булевої алгебри — числення над двома значеннями (1 і 0), де операції ∧, ∨, ¬ дзеркалять перетин, об'єднання й доповнення множин, а множини кодуються бітовими векторами.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Кортеж — упорядкований набір: порядок істотний, повтори дозволені; пара (a,b) рівна (c,d) лише коли a=c і b=d. Декартів добуток A×B — множина ВСІХ пар (перша з A, друга з B); тут 3·2=6. Це «всесвіт» усіх мислимих пар, з якого відношення вибиратиме потрібні. Порядок істотний: (2,5)≠(5,2), тоді як множина {2,5}={5,2}.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Головне означення лекції: бінарне відношення R — це просто підмножина декартового добутку, R ⊆ A×B; вибираємо з «всесвіту» A×A ті пари, що нас цікавлять. Тут R — «строго менше» на {1,2,3,4}. Записи (a,b)∈R та aRb взаємозамінні. Задають відношення двома способами — переліком пар або предикатом P(x,y); предикат працює й для нескінченних множин.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Приклад 2.5: R = {(1,2),(1,4),(2,3),(3,3),(4,2)} на {1,2,3,4}. Кожному елементу — вершина, кожній парі — стрілка, парі (3,3) — петля при вершині 3. Орграф робить видимою досяжність: щоб дізнатися, чи зв'язані елементи ланцюжком, просто йдемо стрілками. Відношення на множині — це рівно орієнтований граф на її елементах.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 саме відношення — булева матриця n×n: одиниця в клітинці (i,j) саме тоді, коли aᵢ R aⱼ. Для «строго менше» на {1,2,3,4} одиниці стоять лише над діагоналлю. Уся інформація — n² бітів незалежно від кількості пар, тож матриця найзручніша для щільних відношень і для перевірки властивостей «на око». Це і є матриця суміжності орграфа.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відношення, миттєво впізнавані за матрицею. Повне (універсальне) A×A пов'язує кожну пару — суцільні одиниці. Пусте ∅ не пов'язує жодної — суцільні нулі. Тотожне (діагональне) Δ = {(a,a)} пов'язує кожен елемент лише із собою — одинична матриця, а в орграфі петля при кожній вершині й більше нічого. Саме через Δ найкоротше формулюють рефлексивність і антисиметричність.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Рефлексивне відношення пов'язує кожен елемент із собою: уся головна діагональ матриці одинична, а в орграфі — петля при *кожній* вершині. Алгебраїчно це Δ ⊆ R (Теорема 2.6). Увага: «не рефлексивне» — це не «антирефлексивне»: може бракувати лише частини діагональних петель, і тоді відношення ні те, ні те.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Симетричне: разом із кожною стрілкою a→b присутня й зворотна b→a. Матриця дзеркальна відносно діагоналі (M = Mᵀ), в орграфі дуги ходять двонапрямленими парами. Приклад 2.9: R = {(1,2),(2,1),(1,3),(3,1)}, вершина 4 ізольована. Симетричне ≠ транзитивне: тут 2R1 і 1R3, але ¬(2R3).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0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4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5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8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Алгебра відношень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(a, b)    A × B    R ⊆ A×B    ~    f: A→B    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Рефлексивність</a:t>
            </a:r>
          </a:p>
        </p:txBody>
      </p:sp>
      <p:pic>
        <p:nvPicPr>
          <p:cNvPr id="4" name="Picture 3" descr="l02_reflex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498" y="1783080"/>
            <a:ext cx="549052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∀a: a R a    ⇔    Δ ⊆ R    (петля при кожній вершині)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Симетричність</a:t>
            </a:r>
          </a:p>
        </p:txBody>
      </p:sp>
      <p:pic>
        <p:nvPicPr>
          <p:cNvPr id="4" name="Picture 3" descr="l02_symmetr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44" y="1783080"/>
            <a:ext cx="924063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R b ⇒ b R a    ⇔    M = Mᵀ = R⁻¹    (матриця дзеркальна)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Транзитивність</a:t>
            </a:r>
          </a:p>
        </p:txBody>
      </p:sp>
      <p:pic>
        <p:nvPicPr>
          <p:cNvPr id="4" name="Picture 3" descr="l02_transi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071" y="1783080"/>
            <a:ext cx="7537376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R b ∧ b R c  ⇒  a R c    (є двокроковий шлях — є й прямий)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Рефлексивність: три випадки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0" y="2194560"/>
            <a:ext cx="457200" cy="457200"/>
          </a:xfrm>
          <a:prstGeom prst="rect">
            <a:avLst/>
          </a:prstGeom>
          <a:solidFill>
            <a:srgbClr val="7FD9C0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5740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51460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0020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057400" y="2651760"/>
            <a:ext cx="457200" cy="457200"/>
          </a:xfrm>
          <a:prstGeom prst="rect">
            <a:avLst/>
          </a:prstGeom>
          <a:solidFill>
            <a:srgbClr val="7FD9C0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51460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60020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05740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514600" y="3108960"/>
            <a:ext cx="457200" cy="457200"/>
          </a:xfrm>
          <a:prstGeom prst="rect">
            <a:avLst/>
          </a:prstGeom>
          <a:solidFill>
            <a:srgbClr val="7FD9C0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4359" y="1627631"/>
            <a:ext cx="33832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C7293"/>
                </a:solidFill>
                <a:latin typeface="Calibri"/>
              </a:rPr>
              <a:t>Рефлексивне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703320"/>
            <a:ext cx="3474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уся діагональ =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4960" y="2194560"/>
            <a:ext cx="457200" cy="457200"/>
          </a:xfrm>
          <a:prstGeom prst="rect">
            <a:avLst/>
          </a:prstGeom>
          <a:solidFill>
            <a:srgbClr val="FFFFFF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85216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936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39496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852160" y="2651760"/>
            <a:ext cx="457200" cy="457200"/>
          </a:xfrm>
          <a:prstGeom prst="rect">
            <a:avLst/>
          </a:prstGeom>
          <a:solidFill>
            <a:srgbClr val="FFFFFF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30936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39496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85216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09360" y="3108960"/>
            <a:ext cx="457200" cy="457200"/>
          </a:xfrm>
          <a:prstGeom prst="rect">
            <a:avLst/>
          </a:prstGeom>
          <a:solidFill>
            <a:srgbClr val="FFFFFF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89120" y="1627631"/>
            <a:ext cx="33832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E4572E"/>
                </a:solidFill>
                <a:latin typeface="Calibri"/>
              </a:rPr>
              <a:t>Антирефлексивне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43400" y="3703320"/>
            <a:ext cx="3474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уся діагональ = 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89720" y="2194560"/>
            <a:ext cx="457200" cy="457200"/>
          </a:xfrm>
          <a:prstGeom prst="rect">
            <a:avLst/>
          </a:prstGeom>
          <a:solidFill>
            <a:srgbClr val="7FD9C0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64692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0104120" y="21945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18972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646920" y="2651760"/>
            <a:ext cx="457200" cy="457200"/>
          </a:xfrm>
          <a:prstGeom prst="rect">
            <a:avLst/>
          </a:prstGeom>
          <a:solidFill>
            <a:srgbClr val="FFFFFF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0104120" y="26517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18972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646920" y="3108960"/>
            <a:ext cx="457200" cy="457200"/>
          </a:xfrm>
          <a:prstGeom prst="rect">
            <a:avLst/>
          </a:prstGeom>
          <a:solidFill>
            <a:srgbClr val="EEF2FA"/>
          </a:solidFill>
          <a:ln w="1016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10104120" y="3108960"/>
            <a:ext cx="457200" cy="457200"/>
          </a:xfrm>
          <a:prstGeom prst="rect">
            <a:avLst/>
          </a:prstGeom>
          <a:solidFill>
            <a:srgbClr val="7FD9C0"/>
          </a:solidFill>
          <a:ln w="2794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83880" y="1627631"/>
            <a:ext cx="338328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Арефлексивне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38160" y="3703320"/>
            <a:ext cx="3474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діагональ мішана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51206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дивимось лише на головну діагональ — петлі при вершинах орграфа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Транзитивність ↔ антитранзитивність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2148840"/>
            <a:ext cx="4892040" cy="310896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423160"/>
            <a:ext cx="4892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1C7293"/>
                </a:solidFill>
                <a:latin typeface="Calibri"/>
              </a:rPr>
              <a:t>Транзитивне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291840"/>
            <a:ext cx="4892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→ b   і   b →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069080"/>
            <a:ext cx="4892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0F766E"/>
                </a:solidFill>
                <a:latin typeface="Calibri"/>
              </a:rPr>
              <a:t>⟹   a → c   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846320"/>
            <a:ext cx="4892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5A6472"/>
                </a:solidFill>
                <a:latin typeface="Calibri"/>
              </a:rPr>
              <a:t>прямий «зріз» завжди присутній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2148840"/>
            <a:ext cx="4892040" cy="310896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19050">
            <a:solidFill>
              <a:srgbClr val="E457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0" y="2423160"/>
            <a:ext cx="4892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E4572E"/>
                </a:solidFill>
                <a:latin typeface="Calibri"/>
              </a:rPr>
              <a:t>Антитранзитивне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3291840"/>
            <a:ext cx="4892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a → b   і   b → 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069080"/>
            <a:ext cx="4892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E4572E"/>
                </a:solidFill>
                <a:latin typeface="Calibri"/>
              </a:rPr>
              <a:t>⟹   a → c   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4846320"/>
            <a:ext cx="4892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0">
                <a:solidFill>
                  <a:srgbClr val="5A6472"/>
                </a:solidFill>
                <a:latin typeface="Calibri"/>
              </a:rPr>
              <a:t>«батько»: дід — не батько онука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Типи відношень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еквівалентність · частковий порядок · толерантність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Три породи відношень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965960"/>
            <a:ext cx="3108960" cy="777240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Тип відношення</a:t>
            </a:r>
          </a:p>
        </p:txBody>
      </p:sp>
      <p:sp>
        <p:nvSpPr>
          <p:cNvPr id="5" name="Rectangle 4"/>
          <p:cNvSpPr/>
          <p:nvPr/>
        </p:nvSpPr>
        <p:spPr>
          <a:xfrm>
            <a:off x="3931920" y="1965960"/>
            <a:ext cx="1737360" cy="777240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Рефлекс.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79" y="1965960"/>
            <a:ext cx="1737360" cy="777240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Симетр.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06640" y="1965960"/>
            <a:ext cx="1737360" cy="777240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Антисим.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1965960"/>
            <a:ext cx="1737360" cy="777240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Транзит.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743200"/>
            <a:ext cx="3108960" cy="868680"/>
          </a:xfrm>
          <a:prstGeom prst="rect">
            <a:avLst/>
          </a:prstGeom>
          <a:solidFill>
            <a:srgbClr val="EEF2FA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C7293"/>
                </a:solidFill>
                <a:latin typeface="Calibri"/>
              </a:rPr>
              <a:t>Еквівалентності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31920" y="274320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79" y="274320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6640" y="274320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5A6472"/>
                </a:solidFill>
                <a:latin typeface="Calibri"/>
              </a:rPr>
              <a:t>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0" y="274320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3611880"/>
            <a:ext cx="3108960" cy="868680"/>
          </a:xfrm>
          <a:prstGeom prst="rect">
            <a:avLst/>
          </a:prstGeom>
          <a:solidFill>
            <a:srgbClr val="EEF2FA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C7293"/>
                </a:solidFill>
                <a:latin typeface="Calibri"/>
              </a:rPr>
              <a:t>Частковий порядок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31920" y="361188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9279" y="361188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5A6472"/>
                </a:solidFill>
                <a:latin typeface="Calibri"/>
              </a:rPr>
              <a:t>○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06640" y="361188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0" y="361188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" y="4480560"/>
            <a:ext cx="3108960" cy="868680"/>
          </a:xfrm>
          <a:prstGeom prst="rect">
            <a:avLst/>
          </a:prstGeom>
          <a:solidFill>
            <a:srgbClr val="EEF2FA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700" b="1">
                <a:solidFill>
                  <a:srgbClr val="1C7293"/>
                </a:solidFill>
                <a:latin typeface="Calibri"/>
              </a:rPr>
              <a:t>Толерантність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31920" y="448056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79" y="448056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400" b="1">
                <a:solidFill>
                  <a:srgbClr val="0F766E"/>
                </a:solidFill>
                <a:latin typeface="Calibri"/>
              </a:rPr>
              <a:t>+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06640" y="448056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5A6472"/>
                </a:solidFill>
                <a:latin typeface="Calibri"/>
              </a:rPr>
              <a:t>○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144000" y="4480560"/>
            <a:ext cx="1737360" cy="868680"/>
          </a:xfrm>
          <a:prstGeom prst="rect">
            <a:avLst/>
          </a:prstGeom>
          <a:solidFill>
            <a:srgbClr val="FFFFFF"/>
          </a:solidFill>
          <a:ln w="15875">
            <a:solidFill>
              <a:srgbClr val="EEF2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5A6472"/>
                </a:solidFill>
                <a:latin typeface="Calibri"/>
              </a:rPr>
              <a:t>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62356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5A6472"/>
                </a:solidFill>
                <a:latin typeface="Calibri"/>
              </a:rPr>
              <a:t>+ обов'язкова властивість      ○ не вимагається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108192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0">
                <a:solidFill>
                  <a:srgbClr val="5A6472"/>
                </a:solidFill>
                <a:latin typeface="Calibri"/>
              </a:rPr>
              <a:t>еквівалентність групує однакове · порядок ранжує різне · толерантність фіксує схожість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Еквівалентність → розбиття</a:t>
            </a:r>
          </a:p>
        </p:txBody>
      </p:sp>
      <p:pic>
        <p:nvPicPr>
          <p:cNvPr id="4" name="Picture 3" descr="l02_part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034" y="1783080"/>
            <a:ext cx="702145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рефл. + сим. + транз.   ⟹   класи [a] розбивають 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Частковий порядок · діаграма Гассе</a:t>
            </a:r>
          </a:p>
        </p:txBody>
      </p:sp>
      <p:pic>
        <p:nvPicPr>
          <p:cNvPr id="4" name="Picture 3" descr="l02_has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427" y="1783080"/>
            <a:ext cx="5110664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рефл. + антисим. + транз.       (D, |),  D = {1, 2, 3, 4, 6, 12}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Функції та відображення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функціональне відношення · ін'єкція / сюр'єкція / бієкція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Кортежі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42489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Відношення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99178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Властивості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55867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Типи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12556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Функції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969246" y="2743200"/>
            <a:ext cx="1536649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Алгебра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від упорядкованої пари (a, b) до таблиць баз даних і SQL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Функціональне відношення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6080760" y="1965960"/>
            <a:ext cx="0" cy="2926080"/>
          </a:xfrm>
          <a:prstGeom prst="line">
            <a:avLst/>
          </a:prstGeom>
          <a:ln w="19050">
            <a:solidFill>
              <a:srgbClr val="5A64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88720" y="1783080"/>
            <a:ext cx="3200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0F766E"/>
                </a:solidFill>
                <a:latin typeface="Calibri"/>
              </a:rPr>
              <a:t>✓ функція</a:t>
            </a:r>
          </a:p>
        </p:txBody>
      </p:sp>
      <p:sp>
        <p:nvSpPr>
          <p:cNvPr id="6" name="Oval 5"/>
          <p:cNvSpPr/>
          <p:nvPr/>
        </p:nvSpPr>
        <p:spPr>
          <a:xfrm>
            <a:off x="1920240" y="265176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256946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a1</a:t>
            </a:r>
          </a:p>
        </p:txBody>
      </p:sp>
      <p:sp>
        <p:nvSpPr>
          <p:cNvPr id="8" name="Oval 7"/>
          <p:cNvSpPr/>
          <p:nvPr/>
        </p:nvSpPr>
        <p:spPr>
          <a:xfrm>
            <a:off x="1920240" y="347472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339242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a2</a:t>
            </a:r>
          </a:p>
        </p:txBody>
      </p:sp>
      <p:sp>
        <p:nvSpPr>
          <p:cNvPr id="10" name="Oval 9"/>
          <p:cNvSpPr/>
          <p:nvPr/>
        </p:nvSpPr>
        <p:spPr>
          <a:xfrm>
            <a:off x="1920240" y="429768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421538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a3</a:t>
            </a:r>
          </a:p>
        </p:txBody>
      </p:sp>
      <p:sp>
        <p:nvSpPr>
          <p:cNvPr id="12" name="Oval 11"/>
          <p:cNvSpPr/>
          <p:nvPr/>
        </p:nvSpPr>
        <p:spPr>
          <a:xfrm>
            <a:off x="4297680" y="288036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00016" y="2798064"/>
            <a:ext cx="914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b1</a:t>
            </a:r>
          </a:p>
        </p:txBody>
      </p:sp>
      <p:sp>
        <p:nvSpPr>
          <p:cNvPr id="14" name="Oval 13"/>
          <p:cNvSpPr/>
          <p:nvPr/>
        </p:nvSpPr>
        <p:spPr>
          <a:xfrm>
            <a:off x="4297680" y="388620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00016" y="3803904"/>
            <a:ext cx="914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b2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212848" y="2798064"/>
            <a:ext cx="2084832" cy="228600"/>
          </a:xfrm>
          <a:prstGeom prst="line">
            <a:avLst/>
          </a:prstGeom>
          <a:ln w="28575">
            <a:solidFill>
              <a:srgbClr val="1E276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212848" y="3621024"/>
            <a:ext cx="2084832" cy="411480"/>
          </a:xfrm>
          <a:prstGeom prst="line">
            <a:avLst/>
          </a:prstGeom>
          <a:ln w="28575">
            <a:solidFill>
              <a:srgbClr val="1E276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V="1">
            <a:off x="2212848" y="4032504"/>
            <a:ext cx="2084832" cy="411480"/>
          </a:xfrm>
          <a:prstGeom prst="line">
            <a:avLst/>
          </a:prstGeom>
          <a:ln w="28575">
            <a:solidFill>
              <a:srgbClr val="1E276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88720" y="4892040"/>
            <a:ext cx="4480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0F766E"/>
                </a:solidFill>
                <a:latin typeface="Calibri"/>
              </a:rPr>
              <a:t>кожен вхід → не більше одного виходу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49440" y="1783080"/>
            <a:ext cx="3840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E4572E"/>
                </a:solidFill>
                <a:latin typeface="Calibri"/>
              </a:rPr>
              <a:t>✗ не функція</a:t>
            </a:r>
          </a:p>
        </p:txBody>
      </p:sp>
      <p:sp>
        <p:nvSpPr>
          <p:cNvPr id="21" name="Oval 20"/>
          <p:cNvSpPr/>
          <p:nvPr/>
        </p:nvSpPr>
        <p:spPr>
          <a:xfrm>
            <a:off x="7680960" y="265176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20840" y="256946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a1</a:t>
            </a:r>
          </a:p>
        </p:txBody>
      </p:sp>
      <p:sp>
        <p:nvSpPr>
          <p:cNvPr id="23" name="Oval 22"/>
          <p:cNvSpPr/>
          <p:nvPr/>
        </p:nvSpPr>
        <p:spPr>
          <a:xfrm>
            <a:off x="7680960" y="347472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20840" y="339242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a2</a:t>
            </a:r>
          </a:p>
        </p:txBody>
      </p:sp>
      <p:sp>
        <p:nvSpPr>
          <p:cNvPr id="25" name="Oval 24"/>
          <p:cNvSpPr/>
          <p:nvPr/>
        </p:nvSpPr>
        <p:spPr>
          <a:xfrm>
            <a:off x="7680960" y="429768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20840" y="4215384"/>
            <a:ext cx="8229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700" b="1" i="0">
                <a:solidFill>
                  <a:srgbClr val="1A2138"/>
                </a:solidFill>
                <a:latin typeface="Calibri"/>
              </a:rPr>
              <a:t>a3</a:t>
            </a:r>
          </a:p>
        </p:txBody>
      </p:sp>
      <p:sp>
        <p:nvSpPr>
          <p:cNvPr id="27" name="Oval 26"/>
          <p:cNvSpPr/>
          <p:nvPr/>
        </p:nvSpPr>
        <p:spPr>
          <a:xfrm>
            <a:off x="10058400" y="288036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460736" y="2798064"/>
            <a:ext cx="914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b1</a:t>
            </a:r>
          </a:p>
        </p:txBody>
      </p:sp>
      <p:sp>
        <p:nvSpPr>
          <p:cNvPr id="29" name="Oval 28"/>
          <p:cNvSpPr/>
          <p:nvPr/>
        </p:nvSpPr>
        <p:spPr>
          <a:xfrm>
            <a:off x="10058400" y="3886200"/>
            <a:ext cx="292608" cy="292608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460736" y="3803904"/>
            <a:ext cx="9144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b2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973568" y="2798064"/>
            <a:ext cx="2084832" cy="228600"/>
          </a:xfrm>
          <a:prstGeom prst="line">
            <a:avLst/>
          </a:prstGeom>
          <a:ln w="28575">
            <a:solidFill>
              <a:srgbClr val="E4572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7973568" y="2798064"/>
            <a:ext cx="2084832" cy="1234440"/>
          </a:xfrm>
          <a:prstGeom prst="line">
            <a:avLst/>
          </a:prstGeom>
          <a:ln w="28575">
            <a:solidFill>
              <a:srgbClr val="E4572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V="1">
            <a:off x="7973568" y="3026664"/>
            <a:ext cx="2084832" cy="594360"/>
          </a:xfrm>
          <a:prstGeom prst="line">
            <a:avLst/>
          </a:prstGeom>
          <a:ln w="28575">
            <a:solidFill>
              <a:srgbClr val="1E276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 flipV="1">
            <a:off x="7973568" y="4032504"/>
            <a:ext cx="2084832" cy="411480"/>
          </a:xfrm>
          <a:prstGeom prst="line">
            <a:avLst/>
          </a:prstGeom>
          <a:ln w="28575">
            <a:solidFill>
              <a:srgbClr val="1E276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49440" y="4892040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E4572E"/>
                </a:solidFill>
                <a:latin typeface="Calibri"/>
              </a:rPr>
              <a:t>вхід a1 → два виходи — однозначність порушено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(x, y) ∈ F  і  (x, y′) ∈ F    ⟹    y = y′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632764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A6472"/>
                </a:solidFill>
                <a:latin typeface="Calibri"/>
              </a:rPr>
              <a:t>у матриці функціонального відношення — не більше однієї 1 у кожному рядку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Ін'єкція · сюр'єкція · бієкція</a:t>
            </a:r>
          </a:p>
        </p:txBody>
      </p:sp>
      <p:pic>
        <p:nvPicPr>
          <p:cNvPr id="4" name="Picture 3" descr="l02_mapping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06478"/>
            <a:ext cx="9966960" cy="3730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ін'єкція: різні входи — різні виходи   ·   сюр'єкція: накрито все B   ·   бієкція: і те, й те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Реляційна алгебра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таблиці · операції · математична основа SQL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Таблиця як n-арне відношення</a:t>
            </a:r>
          </a:p>
        </p:txBody>
      </p:sp>
      <p:pic>
        <p:nvPicPr>
          <p:cNvPr id="4" name="Picture 3" descr="l02_db_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124" y="1783080"/>
            <a:ext cx="7821270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рядок — кортеж      стовпець — атрибут (домен)      n — арність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Операції реляційної алгебри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∪∩\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Множинні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об'єднання R ∪ S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перетин R ∩ S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різниця R \ 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σ 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Вибірка · проєкція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σ — рядки за умовою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(WHERE)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π — потрібні стовпці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(SELECT)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Натуральне з'єднання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зшиває таблиці за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спільними атрибутами: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узгоджений A × 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(a, b)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0689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A × 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8226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R ⊆ A×B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57635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матриця · граф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33007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рефл/сим/тр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08379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~ = розбиття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83751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f: A → 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359123" y="2743200"/>
            <a:ext cx="1101051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800" b="1">
                <a:solidFill>
                  <a:srgbClr val="1E2761"/>
                </a:solidFill>
                <a:latin typeface="Calibri"/>
              </a:rPr>
              <a:t>π σ 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кортеж · декартів добуток · відношення та його три обличчя · властивості й типи · функції · реляційна алгебра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Далі: Лекція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Основи булевої алгебри. Алгебра Жегалкіна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Відношення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кортеж · декартів добуток · R ⊆ A × 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Кортеж і декартів добуток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423160"/>
            <a:ext cx="2743200" cy="731520"/>
          </a:xfrm>
          <a:prstGeom prst="roundRect">
            <a:avLst>
              <a:gd name="adj" fmla="val 14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A = {1, 2, 3}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3337560"/>
            <a:ext cx="2743200" cy="731520"/>
          </a:xfrm>
          <a:prstGeom prst="roundRect">
            <a:avLst>
              <a:gd name="adj" fmla="val 14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B = {4, 5}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343400"/>
            <a:ext cx="29260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5A6472"/>
                </a:solidFill>
                <a:latin typeface="Calibri"/>
              </a:rPr>
              <a:t>декартів добуток —</a:t>
            </a:r>
          </a:p>
          <a:p>
            <a:pPr algn="l"/>
            <a:r>
              <a:rPr sz="1500" b="0" i="0">
                <a:solidFill>
                  <a:srgbClr val="5A6472"/>
                </a:solidFill>
                <a:latin typeface="Calibri"/>
              </a:rPr>
              <a:t>усі впорядковані пари</a:t>
            </a:r>
          </a:p>
        </p:txBody>
      </p:sp>
      <p:sp>
        <p:nvSpPr>
          <p:cNvPr id="7" name="Rectangle 6"/>
          <p:cNvSpPr/>
          <p:nvPr/>
        </p:nvSpPr>
        <p:spPr>
          <a:xfrm>
            <a:off x="4480560" y="2148840"/>
            <a:ext cx="868680" cy="640080"/>
          </a:xfrm>
          <a:prstGeom prst="rect">
            <a:avLst/>
          </a:prstGeom>
          <a:solidFill>
            <a:srgbClr val="FFFFFF"/>
          </a:solidFill>
          <a:ln w="15875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5A6472"/>
                </a:solidFill>
                <a:latin typeface="Calibri"/>
              </a:rPr>
              <a:t>×</a:t>
            </a:r>
          </a:p>
        </p:txBody>
      </p:sp>
      <p:sp>
        <p:nvSpPr>
          <p:cNvPr id="8" name="Rectangle 7"/>
          <p:cNvSpPr/>
          <p:nvPr/>
        </p:nvSpPr>
        <p:spPr>
          <a:xfrm>
            <a:off x="5349240" y="2148840"/>
            <a:ext cx="1554480" cy="640080"/>
          </a:xfrm>
          <a:prstGeom prst="rect">
            <a:avLst/>
          </a:prstGeom>
          <a:solidFill>
            <a:srgbClr val="1C7293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6903720" y="2148840"/>
            <a:ext cx="1554480" cy="640080"/>
          </a:xfrm>
          <a:prstGeom prst="rect">
            <a:avLst/>
          </a:prstGeom>
          <a:solidFill>
            <a:srgbClr val="1C7293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0560" y="2788920"/>
            <a:ext cx="868680" cy="749808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49240" y="2788920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(1, 4)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03720" y="2788920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(1, 5)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80560" y="3538727"/>
            <a:ext cx="868680" cy="749808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49240" y="3538727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(2, 4)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03720" y="3538727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(2, 5)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80560" y="4288536"/>
            <a:ext cx="868680" cy="749808"/>
          </a:xfrm>
          <a:prstGeom prst="rect">
            <a:avLst/>
          </a:prstGeom>
          <a:solidFill>
            <a:srgbClr val="1E2761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49240" y="4288536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(3, 4)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03720" y="4288536"/>
            <a:ext cx="1554480" cy="749808"/>
          </a:xfrm>
          <a:prstGeom prst="rect">
            <a:avLst/>
          </a:prstGeom>
          <a:solidFill>
            <a:srgbClr val="EEF2FA"/>
          </a:solidFill>
          <a:ln w="127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A2138"/>
                </a:solidFill>
                <a:latin typeface="Calibri"/>
              </a:rPr>
              <a:t>(3, 5)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5778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1A2138"/>
                </a:solidFill>
                <a:latin typeface="Calibri"/>
              </a:rPr>
              <a:t>A × B = { (a, b) | a ∈ A, b ∈ B }        | A × B | = 3 · 2 = 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17220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порядок істотний:  (2, 5) ≠ (5, 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Відношення — це множина пар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103120"/>
            <a:ext cx="5760720" cy="3154680"/>
          </a:xfrm>
          <a:prstGeom prst="roundRect">
            <a:avLst>
              <a:gd name="adj" fmla="val 5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2212848"/>
            <a:ext cx="2286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C7293"/>
                </a:solidFill>
                <a:latin typeface="Calibri"/>
              </a:rPr>
              <a:t>A × 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34440" y="2926080"/>
            <a:ext cx="4160520" cy="2057400"/>
          </a:xfrm>
          <a:prstGeom prst="roundRect">
            <a:avLst>
              <a:gd name="adj" fmla="val 8000"/>
            </a:avLst>
          </a:prstGeom>
          <a:solidFill>
            <a:srgbClr val="7FD9C0"/>
          </a:solidFill>
          <a:ln w="317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463040" y="2999232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0F766E"/>
                </a:solidFill>
                <a:latin typeface="Calibri"/>
              </a:rPr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520440"/>
            <a:ext cx="3749039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(1,2)   (1,3)   (1,4)</a:t>
            </a:r>
          </a:p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(2,3)   (2,4)</a:t>
            </a:r>
          </a:p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(3,4)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0" y="2148840"/>
            <a:ext cx="4663440" cy="1143000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0" y="2395728"/>
            <a:ext cx="46634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1A2138"/>
                </a:solidFill>
                <a:latin typeface="Calibri"/>
              </a:rPr>
              <a:t>(a, b) ∈ R    ⇔    a R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3364992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A6472"/>
                </a:solidFill>
                <a:latin typeface="Calibri"/>
              </a:rPr>
              <a:t>«a перебуває у відношенні R з b»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0" y="3931920"/>
            <a:ext cx="46634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0" y="4041648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C7293"/>
                </a:solidFill>
                <a:latin typeface="Calibri"/>
              </a:rPr>
              <a:t>Переліком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4407408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R = {(1,2), (1,3), (1,4), …}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0" y="4983480"/>
            <a:ext cx="46634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0" y="5093208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C7293"/>
                </a:solidFill>
                <a:latin typeface="Calibri"/>
              </a:rPr>
              <a:t>Предикатом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5458968"/>
            <a:ext cx="4297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A2138"/>
                </a:solidFill>
                <a:latin typeface="Calibri"/>
              </a:rPr>
              <a:t>{ (x, y) | x &lt; y }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Бінарне відношення — будь-яка підмножина R ⊆ A × B (відношення «на A», якщо A = B)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Відношення як орграф</a:t>
            </a:r>
          </a:p>
        </p:txBody>
      </p:sp>
      <p:pic>
        <p:nvPicPr>
          <p:cNvPr id="4" name="Picture 3" descr="l02_di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144" y="1783080"/>
            <a:ext cx="575723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(a, b) ∈ R  →  дуга a → b       (a, a)  →  петля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Матричний запис</a:t>
            </a:r>
          </a:p>
        </p:txBody>
      </p:sp>
      <p:pic>
        <p:nvPicPr>
          <p:cNvPr id="4" name="Picture 3" descr="l02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809" y="1783080"/>
            <a:ext cx="612590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M[i, j] = 1   ⇔   i-й R j-й        (рядок — 1-ша, стовпець — 2-га компонента)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Особливі відношення</a:t>
            </a:r>
          </a:p>
        </p:txBody>
      </p:sp>
      <p:pic>
        <p:nvPicPr>
          <p:cNvPr id="4" name="Picture 3" descr="l02_spec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06777"/>
            <a:ext cx="9966960" cy="29302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повне A×A (усі 1)      пусте ∅ (усі 0)      тотожне Δ (одинична)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Властивості відношень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рефлексивність · симетричність · транзитивність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