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Сьогодні будуємо алгебраїчний фундамент логіки: висловлення й алфавіт {0,1}, булеві операції та їхні таблиці істинності, закони (той самий список, що керує множинами), функціонально повні базиси і, нарешті, алгебра Жегалкіна — булеві функції як многочлени над полем із двох елементів.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діаграмі Венна кожна точка універсуму відповідає рядку таблиці істинності (за тим, у яких колах вона лежить), а заштрихована область — рядки, де вираз = 1. Тому ∧ висвічує перетин, ∨ — об'єднання, ¬ — усе поза колом. Членська таблиця множин — те саме обчислення, що й таблиця істинності.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Логіка, множини й біти — три випадки однієї абстрактної булевої алгебри. Місток робить точним характеристичний вектор: для U={1,2,3}, A={1,2}, B={2,3} покоординатно χ(A)∧χ(B)=χ(A∩B), χ(A)∨χ(B)=χ(A∪B), ¬χ(A)=χ(доповнення A). Відповідність A↦χ(A) зберігає всі операції — тому підмножину зберігають у комп'ютері як бітове слово, а операції виконують побітовими командами процесора.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Через досконалу диз'юнктивну нормальну форму (ДДНФ) будь-яку функцію записують як диз'юнкцію мінтермів — лише ¬, ∧, ∨. Праворуч — конкретне підтвердження: усі 16 функцій двох змінних, виражені цим базисом (F₆=XOR, F₉=еквівалентність, F₈=NOR, F₁₄=NAND, F₁₃/F₁₁=імплікації).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Однієї операції NAND уже досить, щоб виразити весь базис: ¬A = A|A;  A∧B = (A|B)|(A|B);  A∨B = (A|A)|(B|B). Таблиця істинності підтверджує кожну формулу. Практичний наслідок: цілу цифрову схему можна зібрати з вентилів одного типу.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Двоїсто до NAND: ¬A = A↓A;  A∨B = (A↓B)↓(A↓B);  A∧B = (A↓A)↓(B↓B). Історично цілі сімейства мікросхем виготовляли на самих лише вентилях NOR (або NAND) — один тип елемента спрощує виробництво й уніфікує технологію.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Беремо за додавання ⊕ (за модулем 2), за множення — ∧; тоді {0,1} стає повноцінним полем, а булеві функції — многочленами над ним. Таблиця істинності підтверджує обидва зображення: стовпець x⊕1 збігається з ¬x, а x⊕y⊕xy — з x∨y.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Із a⊕a=0 та асоціативності: a⊕b⊕a = (a⊕a)⊕b = b. Звідси два застосування: XOR-шифр (двічі XOR з тим самим ключем повертає початковий текст) і обмін двох змінних без третьої. Праворуч — переклади у базис {∧,⊕,1}; запам'ятайте останній: еквівалентність — це заперечення XOR, тобто просто 1⊕x⊕y.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Розкриваючи дужки за тотожностями (¬x=x⊕1, дистрибутивність x(y⊕z)=xy⊕xz) і зводячи подібні (x⊕x=0, x∧x=x), будь-який вираз стає сумою за ⊕ різних добутків змінних без заперечень. Існування — з ДДНФ (мінтерми диз'юнктні, тож ∨ можна замінити на ⊕); єдиність — бо різних многочленів рівно 2^(2ⁿ), стільки ж, скільки функцій. Лінійні функції (без добутків) — основа бітів парності та контрольних сум.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Підсумок символами. Сім операцій, кожну задає таблиця істинності; булева функція n змінних — це таблиця, тож їх 2^(2ⁿ). Закони йдуть дуальними парами (де Морган — заперечення змінює сполучник). Повні базиси: {¬,∧,∨}, а також окремо взяті | (NAND) та ↓ (NOR). Алгебра Жегалкіна дає єдиний канонічний многочлен через ∧ та ⊕.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У Лекції 4 — фізичні логічні елементи та схеми, нормальні форми ДНФ/КНФ (ДДНФ/ДКНФ) і систематична мінімізація булевих функцій, зокрема карти Карно. Саме там базиси й закони цієї лекції стають інженерним інструментом.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карта. Алфавіт {0,1} і висловлення → сім булевих операцій та таблиці істинності (усі 16 функцій двох змінних) → аксіоми й закони (дуальні пари, де Морган) і їхній зв'язок з алгеброю множин → функціонально повні базиси (ТА-АБО-НІ, NAND, NOR) → алгебра Жегалкіна: функції як многочлени над полем із двох елементів.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Висловлення — розповідне речення, що однозначно істинне або хибне, але не те й те водночас. «2+2=4» — істинне; «Зачини двері» — не висловлення (наказ не має істиннісного значення). Обидва значення кодуємо цифрами: 1=T=І=істина, 0=F=Х=хиба. Саме робота з цифрами перетворює логіку на алгебру: ∧ поводитиметься як множення бітів, ∨ — майже як додавання.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Кожну операцію повністю задає її таблиця істинності. Заперечення ¬ — унарне (один вхід), решта бінарні. Головне спостереження: три «нижні» операції — це заперечення трьох «верхніх»: ↓ = ¬(A∨B), | = ¬(A∧B), ↔ = ¬(A⊕B).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Кожен стовпець F₀…F₁₅ — окрема таблиця істинності над входами (x,y) = 00, 01, 10, 11; нижній індекс — це двійкове число, прочитане стовпцем. Серед них знайомі: F₁=∧, F₇=∨, F₆=⊕, F₈=NOR, F₁₄=NAND. Найважливіше — кількість: кожна можлива таблиця трапляється рівно один раз.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Лічимо у два кроки. Вхідних рядків рівно 2ⁿ (кожна з n координат незалежно 0 або 1). Стовпець виходів заповнюємо теж незалежно — 2 у степені (число рядків). Разом N(n) = 2^(2ⁿ). Для n=2 це 2⁴=16 — ті самі 16 функцій. Показник сам є експонентою, тому зростання двічі експоненційне — звідси й потреба в систематичних методах спрощення (Лекція 4).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Аксіоми записані дуальними парами — форма з ∧ і форма з ∨. Принцип дуальності: якщо в будь-якій істинній тотожності поміняти місцями ∧↔∨ та 0↔1, знову дістанемо істинну — тому закони йдуть парами, і, довівши один, задарма маємо двоїстий. Решту законів виводять із цих аксіом.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Не заучувати — розуміти. Найважливіші два: де Морган (заперечення ЗМІНЮЄ сполучник: ¬(A∧B)=¬A∨¬B, а не ¬A∧¬B) і подвійне заперечення ¬¬A=A. Ідемпотентність A∨A=A згортає повторювані доданки — перший інструмент спрощення. Контраст: в алгебрі Жегалкіна для ⊕ натомість буде x⊕x=0.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Той самий закон, але вже суто множинно — на діаграмах Венна. Обидві частини заштриховують ту саму область (для першої рівності — усе поза обома колами). Заперечення перевертає операцію: об'єднання стає перетином і навпаки.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9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0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4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 spc="200">
                <a:solidFill>
                  <a:srgbClr val="7FD9C0"/>
                </a:solidFill>
                <a:latin typeface="Calibri"/>
              </a:rPr>
              <a:t>ОСНОВИ ДИСКРЕТНОЇ МАТЕМАТИКИ · МОДУЛЬ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Calibri"/>
              </a:rPr>
              <a:t>Лекція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7FD9C0"/>
                </a:solidFill>
                <a:latin typeface="Calibri"/>
              </a:rPr>
              <a:t>Основи булевої алгебри. Алгебра Жегалкіна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297680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 spc="300">
                <a:solidFill>
                  <a:srgbClr val="FFFFFF"/>
                </a:solidFill>
                <a:latin typeface="Calibri"/>
              </a:rPr>
              <a:t>¬    ∧    ∨    ⊕    ↓    |    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AEB8D0"/>
                </a:solidFill>
                <a:latin typeface="Calibri"/>
              </a:rPr>
              <a:t>G20 · Видавництво та поліграфія   ·   2 курс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Закони (тотожності) булевої алгебри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65960"/>
            <a:ext cx="36576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C7293"/>
                </a:solidFill>
                <a:latin typeface="Calibri"/>
              </a:rPr>
              <a:t>Ідемпотентність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1965960"/>
            <a:ext cx="73152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A ∧ A = A          A ∨ A =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88920"/>
            <a:ext cx="36576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C7293"/>
                </a:solidFill>
                <a:latin typeface="Calibri"/>
              </a:rPr>
              <a:t>Дії з 0 та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2788920"/>
            <a:ext cx="73152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A ∧ 1 = A     A ∨ 0 = A     A ∧ 0 = 0     A ∨ 1 =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36576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C7293"/>
                </a:solidFill>
                <a:latin typeface="Calibri"/>
              </a:rPr>
              <a:t>Доповнення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3611880"/>
            <a:ext cx="73152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A ∧ ¬A = 0          A ∨ ¬A =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434840"/>
            <a:ext cx="36576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C7293"/>
                </a:solidFill>
                <a:latin typeface="Calibri"/>
              </a:rPr>
              <a:t>Де Моргана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4434840"/>
            <a:ext cx="73152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¬(A ∧ B) = ¬A ∨ ¬B       ¬(A ∨ B) = ¬A ∧ ¬B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5257800"/>
            <a:ext cx="36576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C7293"/>
                </a:solidFill>
                <a:latin typeface="Calibri"/>
              </a:rPr>
              <a:t>Подвійне заперечення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5257800"/>
            <a:ext cx="73152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¬¬A = 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6153912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5A6472"/>
                </a:solidFill>
                <a:latin typeface="Calibri"/>
              </a:rPr>
              <a:t>кожен закон доводять таблицею істинності — будують обидва стовпці й порівнюють рядок за рядком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Де Морган — наочно</a:t>
            </a:r>
          </a:p>
        </p:txBody>
      </p:sp>
      <p:pic>
        <p:nvPicPr>
          <p:cNvPr id="4" name="Picture 3" descr="l03_demorg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49" y="1783080"/>
            <a:ext cx="8761021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(A ∪ B)′ = A′ ∩ B′         (A ∩ B)′ = A′ ∪ B′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Логіка = множини = біти</a:t>
            </a:r>
          </a:p>
        </p:txBody>
      </p:sp>
      <p:pic>
        <p:nvPicPr>
          <p:cNvPr id="4" name="Picture 3" descr="l03_venn_log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228980"/>
            <a:ext cx="9966960" cy="30858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∧ ↔ ∩          ∨ ↔ ∪          ¬ ↔ доповнення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Три обличчя однієї структури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39" y="178308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C7293"/>
                </a:solidFill>
                <a:latin typeface="Calibri"/>
              </a:rPr>
              <a:t>Поняття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80559" y="178308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C7293"/>
                </a:solidFill>
                <a:latin typeface="Calibri"/>
              </a:rPr>
              <a:t>Логіка (біти)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3840" y="178308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C7293"/>
                </a:solidFill>
                <a:latin typeface="Calibri"/>
              </a:rPr>
              <a:t>Множини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359151"/>
            <a:ext cx="10360152" cy="493776"/>
          </a:xfrm>
          <a:prstGeom prst="roundRect">
            <a:avLst>
              <a:gd name="adj" fmla="val 30000"/>
            </a:avLst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39" y="233172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0" i="0">
                <a:solidFill>
                  <a:srgbClr val="1A2138"/>
                </a:solidFill>
                <a:latin typeface="Calibri"/>
              </a:rPr>
              <a:t>«і»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80559" y="233172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0F766E"/>
                </a:solidFill>
                <a:latin typeface="Calibri"/>
              </a:rPr>
              <a:t>A ∧ 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0" y="233172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A ∩ 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39" y="288036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0" i="0">
                <a:solidFill>
                  <a:srgbClr val="1A2138"/>
                </a:solidFill>
                <a:latin typeface="Calibri"/>
              </a:rPr>
              <a:t>«або»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80559" y="288036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0F766E"/>
                </a:solidFill>
                <a:latin typeface="Calibri"/>
              </a:rPr>
              <a:t>A ∨ 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88036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A ∪ B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456432"/>
            <a:ext cx="10360152" cy="493776"/>
          </a:xfrm>
          <a:prstGeom prst="roundRect">
            <a:avLst>
              <a:gd name="adj" fmla="val 30000"/>
            </a:avLst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05839" y="342900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0" i="0">
                <a:solidFill>
                  <a:srgbClr val="1A2138"/>
                </a:solidFill>
                <a:latin typeface="Calibri"/>
              </a:rPr>
              <a:t>«не»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80559" y="342900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0F766E"/>
                </a:solidFill>
                <a:latin typeface="Calibri"/>
              </a:rPr>
              <a:t>¬A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63840" y="342900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A′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39" y="3977639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0" i="0">
                <a:solidFill>
                  <a:srgbClr val="1A2138"/>
                </a:solidFill>
                <a:latin typeface="Calibri"/>
              </a:rPr>
              <a:t>нуль · низ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59" y="3977639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0F766E"/>
                </a:solidFill>
                <a:latin typeface="Calibri"/>
              </a:rPr>
              <a:t>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63840" y="3977639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∅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4400" y="4553712"/>
            <a:ext cx="10360152" cy="493776"/>
          </a:xfrm>
          <a:prstGeom prst="roundRect">
            <a:avLst>
              <a:gd name="adj" fmla="val 30000"/>
            </a:avLst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05839" y="452628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0" i="0">
                <a:solidFill>
                  <a:srgbClr val="1A2138"/>
                </a:solidFill>
                <a:latin typeface="Calibri"/>
              </a:rPr>
              <a:t>одиниця · верх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80559" y="452628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0F766E"/>
                </a:solidFill>
                <a:latin typeface="Calibri"/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63840" y="452628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U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39" y="507492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0" i="0">
                <a:solidFill>
                  <a:srgbClr val="1A2138"/>
                </a:solidFill>
                <a:latin typeface="Calibri"/>
              </a:rPr>
              <a:t>«те саме»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80559" y="507492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0F766E"/>
                </a:solidFill>
                <a:latin typeface="Calibri"/>
              </a:rPr>
              <a:t>A ↔ B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63840" y="507492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A = B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14400" y="5650992"/>
            <a:ext cx="10360152" cy="493776"/>
          </a:xfrm>
          <a:prstGeom prst="roundRect">
            <a:avLst>
              <a:gd name="adj" fmla="val 30000"/>
            </a:avLst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05839" y="562356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0" i="0">
                <a:solidFill>
                  <a:srgbClr val="1A2138"/>
                </a:solidFill>
                <a:latin typeface="Calibri"/>
              </a:rPr>
              <a:t>«не більше»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80559" y="562356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0F766E"/>
                </a:solidFill>
                <a:latin typeface="Calibri"/>
              </a:rPr>
              <a:t>A → B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863840" y="5623560"/>
            <a:ext cx="31089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A ⊆ 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" y="6190488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кожен закон читається однаково вниз по будь-якому стовпці — тому діаграми Венна не суперечать таблицям істинності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Базиси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функціональна повнота · ТА-АБО-НІ · NAND · NOR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Базис ТА-АБО-НІ</a:t>
            </a:r>
          </a:p>
        </p:txBody>
      </p:sp>
      <p:pic>
        <p:nvPicPr>
          <p:cNvPr id="4" name="Picture 3" descr="l03_andornot_basi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561" y="1783080"/>
            <a:ext cx="2838397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{ ¬,  ∧,  ∨ } — функціонально повний базис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Штрих Шефера (NAND)</a:t>
            </a:r>
          </a:p>
        </p:txBody>
      </p:sp>
      <p:pic>
        <p:nvPicPr>
          <p:cNvPr id="4" name="Picture 3" descr="l03_nand_basi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30772"/>
            <a:ext cx="9966960" cy="36822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A | B = ¬(A ∧ B)        { | } — сам по собі повний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Стрілка Пірса (NOR)</a:t>
            </a:r>
          </a:p>
        </p:txBody>
      </p:sp>
      <p:pic>
        <p:nvPicPr>
          <p:cNvPr id="4" name="Picture 3" descr="l03_nor_basi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046302"/>
            <a:ext cx="9966960" cy="34511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A ↓ B = ¬(A ∨ B)        { ↓ } — сам по собі повний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Алгебра Жегалкіна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⊕ як додавання за модулем 2 · єдиний многочлен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Базис Жегалкіна   { ∧,  ⊕,  1 }</a:t>
            </a:r>
          </a:p>
        </p:txBody>
      </p:sp>
      <p:pic>
        <p:nvPicPr>
          <p:cNvPr id="4" name="Picture 3" descr="l03_zhegalk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731" y="1783080"/>
            <a:ext cx="8794057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¬x = x ⊕ 1            x ∨ y = x ⊕ y ⊕ xy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План лекції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Алфавіт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13827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Операції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41854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Закони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69881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Базиси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597908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Жегалкін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6634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від двох символів {0,1} до єдиного многочлена Жегалкіна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Тотожності виключного «або»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572768"/>
            <a:ext cx="4572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0F766E"/>
                </a:solidFill>
                <a:latin typeface="Calibri"/>
              </a:rPr>
              <a:t>Алгебра 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9672" y="1572768"/>
            <a:ext cx="4572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E2761"/>
                </a:solidFill>
                <a:latin typeface="Calibri"/>
              </a:rPr>
              <a:t>Переклади операцій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97280" y="2121408"/>
            <a:ext cx="4572000" cy="960120"/>
          </a:xfrm>
          <a:prstGeom prst="roundRect">
            <a:avLst>
              <a:gd name="adj" fmla="val 14000"/>
            </a:avLst>
          </a:prstGeom>
          <a:solidFill>
            <a:srgbClr val="EEF2FA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0F766E"/>
                </a:solidFill>
                <a:latin typeface="Calibri"/>
              </a:rPr>
              <a:t>a ⊕ a = 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19672" y="2121408"/>
            <a:ext cx="4572000" cy="960120"/>
          </a:xfrm>
          <a:prstGeom prst="roundRect">
            <a:avLst>
              <a:gd name="adj" fmla="val 14000"/>
            </a:avLst>
          </a:prstGeom>
          <a:solidFill>
            <a:srgbClr val="EEF2FA"/>
          </a:solidFill>
          <a:ln w="2540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1E2761"/>
                </a:solidFill>
                <a:latin typeface="Calibri"/>
              </a:rPr>
              <a:t>¬x = x ⊕ 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97280" y="3337560"/>
            <a:ext cx="4572000" cy="960120"/>
          </a:xfrm>
          <a:prstGeom prst="roundRect">
            <a:avLst>
              <a:gd name="adj" fmla="val 14000"/>
            </a:avLst>
          </a:prstGeom>
          <a:solidFill>
            <a:srgbClr val="EEF2FA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0F766E"/>
                </a:solidFill>
                <a:latin typeface="Calibri"/>
              </a:rPr>
              <a:t>a ⊕ 0 = 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19672" y="3337560"/>
            <a:ext cx="4572000" cy="960120"/>
          </a:xfrm>
          <a:prstGeom prst="roundRect">
            <a:avLst>
              <a:gd name="adj" fmla="val 14000"/>
            </a:avLst>
          </a:prstGeom>
          <a:solidFill>
            <a:srgbClr val="EEF2FA"/>
          </a:solidFill>
          <a:ln w="2540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1E2761"/>
                </a:solidFill>
                <a:latin typeface="Calibri"/>
              </a:rPr>
              <a:t>x ∨ y = x ⊕ y ⊕ xy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97280" y="4553712"/>
            <a:ext cx="4572000" cy="960120"/>
          </a:xfrm>
          <a:prstGeom prst="roundRect">
            <a:avLst>
              <a:gd name="adj" fmla="val 14000"/>
            </a:avLst>
          </a:prstGeom>
          <a:solidFill>
            <a:srgbClr val="EEF2FA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0F766E"/>
                </a:solidFill>
                <a:latin typeface="Calibri"/>
              </a:rPr>
              <a:t>a ⊕ b ⊕ a = b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19672" y="4553712"/>
            <a:ext cx="4572000" cy="960120"/>
          </a:xfrm>
          <a:prstGeom prst="roundRect">
            <a:avLst>
              <a:gd name="adj" fmla="val 14000"/>
            </a:avLst>
          </a:prstGeom>
          <a:solidFill>
            <a:srgbClr val="EEF2FA"/>
          </a:solidFill>
          <a:ln w="2540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1E2761"/>
                </a:solidFill>
                <a:latin typeface="Calibri"/>
              </a:rPr>
              <a:t>x ↔ y = 1 ⊕ x ⊕ 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89788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⊕ — справжнє додавання за модулем 2: кожен елемент обернений сам до себе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Многочлен Жегалкіна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280160" y="1828800"/>
            <a:ext cx="9628632" cy="1234440"/>
          </a:xfrm>
          <a:prstGeom prst="roundRect">
            <a:avLst>
              <a:gd name="adj" fmla="val 10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000" b="1">
                <a:solidFill>
                  <a:srgbClr val="1E2761"/>
                </a:solidFill>
                <a:latin typeface="Calibri"/>
              </a:rPr>
              <a:t>f(x, y) = c₀ ⊕ c₁x ⊕ c₂y ⊕ c₃ xy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310128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0" i="0">
                <a:solidFill>
                  <a:srgbClr val="5A6472"/>
                </a:solidFill>
                <a:latin typeface="Calibri"/>
              </a:rPr>
              <a:t>кожен коефіцієнт c ∈ {0, 1}    ·    усі кон'юнкції різні, без повторів і без ¬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194560" y="4114800"/>
            <a:ext cx="7799831" cy="1005840"/>
          </a:xfrm>
          <a:prstGeom prst="roundRect">
            <a:avLst>
              <a:gd name="adj" fmla="val 12000"/>
            </a:avLst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600" b="1">
                <a:solidFill>
                  <a:srgbClr val="FFFFFF"/>
                </a:solidFill>
                <a:latin typeface="Calibri"/>
              </a:rPr>
              <a:t>існує та ЄДИНИЙ для кожної функції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48640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2^(2ⁿ) різних многочленів  =  2^(2ⁿ) булевих функцій   ⟹   відповідність бієктивна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108192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будь-який булев вираз зводиться до цього канонічного вигляду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Головне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468880"/>
            <a:ext cx="1232219" cy="128016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000" b="1">
                <a:solidFill>
                  <a:srgbClr val="1E2761"/>
                </a:solidFill>
                <a:latin typeface="Calibri"/>
              </a:rPr>
              <a:t>¬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375219" y="2468880"/>
            <a:ext cx="1232219" cy="1280160"/>
          </a:xfrm>
          <a:prstGeom prst="roundRect">
            <a:avLst>
              <a:gd name="adj" fmla="val 14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000" b="1">
                <a:solidFill>
                  <a:srgbClr val="1E2761"/>
                </a:solidFill>
                <a:latin typeface="Calibri"/>
              </a:rPr>
              <a:t>∧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927478" y="2468880"/>
            <a:ext cx="1232219" cy="128016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000" b="1">
                <a:solidFill>
                  <a:srgbClr val="1E2761"/>
                </a:solidFill>
                <a:latin typeface="Calibri"/>
              </a:rPr>
              <a:t>∨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79737" y="2468880"/>
            <a:ext cx="1232219" cy="1280160"/>
          </a:xfrm>
          <a:prstGeom prst="roundRect">
            <a:avLst>
              <a:gd name="adj" fmla="val 14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000" b="1">
                <a:solidFill>
                  <a:srgbClr val="1E2761"/>
                </a:solidFill>
                <a:latin typeface="Calibri"/>
              </a:rPr>
              <a:t>⊕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031997" y="2468880"/>
            <a:ext cx="1232219" cy="128016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000" b="1">
                <a:solidFill>
                  <a:srgbClr val="1E2761"/>
                </a:solidFill>
                <a:latin typeface="Calibri"/>
              </a:rPr>
              <a:t>↓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584256" y="2468880"/>
            <a:ext cx="1232219" cy="1280160"/>
          </a:xfrm>
          <a:prstGeom prst="roundRect">
            <a:avLst>
              <a:gd name="adj" fmla="val 14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000" b="1">
                <a:solidFill>
                  <a:srgbClr val="1E2761"/>
                </a:solidFill>
                <a:latin typeface="Calibri"/>
              </a:rPr>
              <a:t>|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136515" y="2468880"/>
            <a:ext cx="1232219" cy="128016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000" b="1">
                <a:solidFill>
                  <a:srgbClr val="1E2761"/>
                </a:solidFill>
                <a:latin typeface="Calibri"/>
              </a:rPr>
              <a:t>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16052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0" i="0">
                <a:solidFill>
                  <a:srgbClr val="5A6472"/>
                </a:solidFill>
                <a:latin typeface="Calibri"/>
              </a:rPr>
              <a:t>сім операцій · таблиця істинності = функція · 2^(2ⁿ) функцій · дуальні закони · де Морган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80060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0" i="0">
                <a:solidFill>
                  <a:srgbClr val="5A6472"/>
                </a:solidFill>
                <a:latin typeface="Calibri"/>
              </a:rPr>
              <a:t>базис ТА-АБО-НІ · повнота NAND і NOR · многочлен Жегалкіна:  ¬x = x⊕1,  x∨y = x⊕y⊕xy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Далі: Лекція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Мінімізація функцій · логічні схеми · нормальні форми · карти Карно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Булева алгебра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висловлення · алфавіт {0,1} · булеві функції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Алфавіт булевої алгебри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874519"/>
            <a:ext cx="4023360" cy="3154680"/>
          </a:xfrm>
          <a:prstGeom prst="roundRect">
            <a:avLst>
              <a:gd name="adj" fmla="val 6000"/>
            </a:avLst>
          </a:prstGeom>
          <a:solidFill>
            <a:srgbClr val="EEF2FA"/>
          </a:solidFill>
          <a:ln w="381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463040" y="2011680"/>
            <a:ext cx="402336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000" b="1" i="0">
                <a:solidFill>
                  <a:srgbClr val="0F766E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3703320"/>
            <a:ext cx="4023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 b="1" i="0">
                <a:solidFill>
                  <a:srgbClr val="1A2138"/>
                </a:solidFill>
                <a:latin typeface="Calibri"/>
              </a:rPr>
              <a:t>істина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4370832"/>
            <a:ext cx="4023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5A6472"/>
                </a:solidFill>
                <a:latin typeface="Calibri"/>
              </a:rPr>
              <a:t>T   ·   І   ·   true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702552" y="1874519"/>
            <a:ext cx="4023360" cy="3154680"/>
          </a:xfrm>
          <a:prstGeom prst="roundRect">
            <a:avLst>
              <a:gd name="adj" fmla="val 6000"/>
            </a:avLst>
          </a:prstGeom>
          <a:solidFill>
            <a:srgbClr val="EEF2FA"/>
          </a:solidFill>
          <a:ln w="3810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02552" y="2011680"/>
            <a:ext cx="402336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000" b="1" i="0">
                <a:solidFill>
                  <a:srgbClr val="1E2761"/>
                </a:solidFill>
                <a:latin typeface="Calibri"/>
              </a:rPr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02552" y="3703320"/>
            <a:ext cx="4023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 b="1" i="0">
                <a:solidFill>
                  <a:srgbClr val="1A2138"/>
                </a:solidFill>
                <a:latin typeface="Calibri"/>
              </a:rPr>
              <a:t>хиба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02552" y="4370832"/>
            <a:ext cx="4023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5A6472"/>
                </a:solidFill>
                <a:latin typeface="Calibri"/>
              </a:rPr>
              <a:t>F   ·   Х   ·   false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53212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0" i="1">
                <a:solidFill>
                  <a:srgbClr val="5A6472"/>
                </a:solidFill>
                <a:latin typeface="Calibri"/>
              </a:rPr>
              <a:t>два символи — і логіка стає алгеброю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Сім елементарних операцій</a:t>
            </a:r>
          </a:p>
        </p:txBody>
      </p:sp>
      <p:pic>
        <p:nvPicPr>
          <p:cNvPr id="4" name="Picture 3" descr="l03_gat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399" y="1783080"/>
            <a:ext cx="8658721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¬     ∧     ∨     ⊕     ↓     |     ↔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Усі 16 функцій двох змінних</a:t>
            </a:r>
          </a:p>
        </p:txBody>
      </p:sp>
      <p:pic>
        <p:nvPicPr>
          <p:cNvPr id="4" name="Picture 3" descr="l03_16func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103197"/>
            <a:ext cx="9966960" cy="33374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n = 2   ⟹   2⁴ = 16 функцій   F₀ … F₁₅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Скільки булевих функцій?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520440" y="1554480"/>
            <a:ext cx="5148072" cy="86868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400" b="1">
                <a:solidFill>
                  <a:srgbClr val="1E2761"/>
                </a:solidFill>
                <a:latin typeface="Calibri"/>
              </a:rPr>
              <a:t>N(n) = 2^(2ⁿ)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83079" y="2743200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C7293"/>
                </a:solidFill>
                <a:latin typeface="Calibri"/>
              </a:rPr>
              <a:t>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0600" y="2743200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C7293"/>
                </a:solidFill>
                <a:latin typeface="Calibri"/>
              </a:rPr>
              <a:t>рядків  2ⁿ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8120" y="2743200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C7293"/>
                </a:solidFill>
                <a:latin typeface="Calibri"/>
              </a:rPr>
              <a:t>функцій  2^(2ⁿ)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3079" y="3227832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600" y="3227832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1A2138"/>
                </a:solidFill>
                <a:latin typeface="Calibr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8120" y="3227832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1A2138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83079" y="3712464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00600" y="3712464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1A2138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18120" y="3712464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1A2138"/>
                </a:solidFill>
                <a:latin typeface="Calibri"/>
              </a:rPr>
              <a:t>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148840" y="4206240"/>
            <a:ext cx="8412480" cy="466344"/>
          </a:xfrm>
          <a:prstGeom prst="roundRect">
            <a:avLst>
              <a:gd name="adj" fmla="val 25000"/>
            </a:avLst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783079" y="4197096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00600" y="4197096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1A2138"/>
                </a:solidFill>
                <a:latin typeface="Calibr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18120" y="4197096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0F766E"/>
                </a:solidFill>
                <a:latin typeface="Calibri"/>
              </a:rPr>
              <a:t>16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83079" y="4681728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00600" y="4681728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1A2138"/>
                </a:solidFill>
                <a:latin typeface="Calibri"/>
              </a:rPr>
              <a:t>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18120" y="4681728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1A2138"/>
                </a:solidFill>
                <a:latin typeface="Calibri"/>
              </a:rPr>
              <a:t>256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83079" y="5166360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00600" y="5166360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1A2138"/>
                </a:solidFill>
                <a:latin typeface="Calibri"/>
              </a:rPr>
              <a:t>16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18120" y="5166360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1A2138"/>
                </a:solidFill>
                <a:latin typeface="Calibri"/>
              </a:rPr>
              <a:t>65 536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83079" y="5650992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00600" y="5650992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1A2138"/>
                </a:solidFill>
                <a:latin typeface="Calibri"/>
              </a:rPr>
              <a:t>32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18120" y="5650992"/>
            <a:ext cx="2468880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0" i="0">
                <a:solidFill>
                  <a:srgbClr val="1A2138"/>
                </a:solidFill>
                <a:latin typeface="Calibri"/>
              </a:rPr>
              <a:t>4 294 967 296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630936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уже при n = 6 — понад 10¹⁹ функцій: перебрати вручну неможливо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Закони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аксіоми · тотожності · де Морган · зв'язок з множинами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Аксіоми булевої алгебри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1871411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301465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150565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Комутативність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1414211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AB = BA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22971" y="2011680"/>
            <a:ext cx="1871411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3538636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05851" y="3108960"/>
            <a:ext cx="150565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Асоціативність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51571" y="3749039"/>
            <a:ext cx="1414211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A(BC) = (AB)C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160142" y="2011680"/>
            <a:ext cx="1871411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43022" y="3108960"/>
            <a:ext cx="150565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Дистрибутивність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88742" y="3749039"/>
            <a:ext cx="1414211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A(B∨C) =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AB ∨ 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97313" y="2011680"/>
            <a:ext cx="1871411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012978" y="2304288"/>
            <a:ext cx="640080" cy="640080"/>
          </a:xfrm>
          <a:prstGeom prst="ellipse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0193" y="3108960"/>
            <a:ext cx="150565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Поглинання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25913" y="3749039"/>
            <a:ext cx="1414211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AB ∨ B = B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634484" y="2011680"/>
            <a:ext cx="1871411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10250149" y="2304288"/>
            <a:ext cx="640080" cy="640080"/>
          </a:xfrm>
          <a:prstGeom prst="ellipse">
            <a:avLst/>
          </a:prstGeom>
          <a:solidFill>
            <a:srgbClr val="2733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817364" y="3108960"/>
            <a:ext cx="1505651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Доповнення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63084" y="3749039"/>
            <a:ext cx="1414211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A ∨ ¬A = 1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A ∧ ¬A = 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