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Сьогодні вчимося робити булеву алгебру дешевою: за таблицею істинності знаходити найкоротшу формулу і будувати з неї реальну схему з вентилів. Наскрізна ідея — вартість: кожна виписана операція стає фізичним вентилем, що займає площу, споживає енергію й вносить затримку. Від умовних позначень елементів — через канонічні форми й карти Карно — до схем у базисах ТА-НІ та АБО-НІ.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ДДНФ — диз'юнкція мінтермів усіх одиничних рядків. Для F(A,B,C) одиниці стоять у рядках 0,1,4,5,7, тож F = ¬A¬B¬C ∨ ¬A¬BC ∨ A¬B¬C ∨ A¬BC ∨ ABC. Ця форма існує і єдина (Теорема 4.4) — однозначна відправна точка для мінімізації.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ДКНФ — кон'юнкція макстермів усіх нульових рядків. Тут нулі в рядках 2,3,6, тож F = (A∨¬B∨C)(A∨¬B∨¬C)(¬A∨¬B∨C). Разом мінтерми й макстерми дають усі 2ⁿ рядків; функція з переважно одиницями має коротшу ДКНФ, і навпаки. Тут 3 макстерми проти 5 мінтермів — ДКНФ компактніша.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ДНФ — сума добутків, КНФ — добуток сум (ДДНФ/ДКНФ — часткові випадки з усіма змінними). Проста імпліканта — добуток p ≤ F, з якого не можна викреслити жодного літерала. Суттєва — та, що єдина покриває якусь одиницю, тож обов'язково входить у МДНФ. Мінімальна форма бере всі суттєві, а решту одиниць покриває найдешевше.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Осі карти підписують кодом Грея 00,01,11,10: сусідні підписи (включно із замиканням останнього з першим) різняться рівно в одному біті. Саме тому сусідні клітини карти відрізняються однією змінною — і закон склеювання діє (Твердження 4.6). НЕ підписуйте осі звичайним порядком 00,01,10,11: між 01 і 10 змінюються два біти.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Та сама F(A,B,C)=∨m(0,1,4,5,7). Ліва половина — чотири сусідні одиниці, стала лише B=0 — дає ¬B (суттєва). Пара при A=1, C=1 дає AC (суттєва: тільки вона покриває мінтерм 7). Разом МДНФ F=¬B∨AC — різко коротше за п'ять мінтермів ДДНФ. Блок із 2^k клітин згортається в добуток з n−k сталих літералів (Теорема 4.7).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Функція чотирьох змінних F(x,y,z,t). Групуємо одиниці в найбільші підкуби степеня двійки, дозволяючи замикання країв. Чотири групи дають МДНФ F = ¬y¬z ∨ ¬yt ∨ ¬xzt ∨ xyz¬t. Ізольована клітина (xy=11, zt=10) не розширюється — усі сусіди нулі — тож лишається повним мінтермом.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Та сама функція, але групуємо нулі й читаємо кожен блок як макстерм — з протилежною полярністю (група нулів — проста імпліканта ¬F). Чотири групи дають МКНФ = (¬y∨z)(¬x∨¬y∨¬t)(x∨¬z∨t)(y∨¬z∨t). ДНФ дешевша, коли купкуються одиниці; КНФ — коли купкуються нулі. Невизначені стани (×) беруть як 1 або 0, аби групи були більшими.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МДНФ F=¬B∨AC читається як дворівнева схема: інвертор дає ¬B, елемент І дає AC, елемент АБО їх об'єднує — усього 3 вентилі. Пряма реалізація п'ятимінтермної ДДНФ коштувала б 9 вентилів (5 елементів І, 3 інвертори, 1 елемент АБО). Мінімізація скоротила число вентилів утричі без втрати швидкодії — обидві схеми дворівневі.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Оскільки ТА-НІ функціонально повний, будь-яку дворівневу схему І–АБО перемальовують у самі лише ТА-НІ тієї самої форми (І-потім-АБО → ТА-НІ-потім-ТА-НІ). За де Морганом F=¬B∨AC = B↑(A↑C): вистачає двох двовходових елементів ТА-НІ, а ¬B окремо породжувати не треба. Двоїсто, схему за МКНФ переписують у базис АБО-НІ.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Логіка та її мінімізація прямо в фаху. Блокування друкарської машини (папір І фарба готова І захист знято) реалізують у програмованих контролерах як мінімізовані форми сум добутків. Контроль парності растрових даних — дерево елементів XOR. Логічні операції над бітовими площинами CMYK у растровому процесорі — кон'юнкції та диз'юнкції масок. Менша схема — дешевший і холодніший керуючий мікроконтролер.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карта. Зліва направо: вентилі як фізичні атоми логіки → мінімізація формул законами алгебри → канонічні форми ДДНФ/ДКНФ прямо з таблиці → карти Карно як систематичний метод → побудова й оптимізація реальних схем. Усе тут — комбінаційна логіка: вихід залежить лише від входів, без пам'яті.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Підсумок позначеннями. ДДНФ/ДКНФ читаються з таблиці й єдині (Теореми 4.4–4.5); МДНФ/МКНФ — найдешевші дворівневі, будуються з простих імплікант, серед яких обов'язкові суттєві; карта Карно знаходить їх групуванням у підкуби; ТА-НІ і АБО-НІ — повні базиси. Наскрізь: спершу мінімізуй алгебру — це і є проєкт схеми.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У Лекції 5 переходимо від булевих схем до мови математичної логіки: висловлення, логічні зв'язки, формули та їхня істинність. Побудовані сьогодні схеми ви складатимете власноруч в онлайн-симуляторі під час лабораторної роботи 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Форма позначення кодує операцію: пряма спинка й округлий ніс — І (AND); опукла спинка й гострий ніс — АБО (OR); трикутник — НЕ/повторювач. Кружечок на виході завжди означає заперечення: тому ТА-НІ — це І з кружечком, АБО-НІ — АБО з кружечком, а XOR — АБО з додатковою дугою на спинці.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Кожному вентилю відповідає стандартне умовне графічне позначення (УГП). Форма кодує операцію: І — пряма спинка й округлий ніс; АБО — опукла спинка й гострий ніс; НЕ — трикутник. Кружечок на виході = заперечення (звідси ТА-НІ, АБО-НІ). XOR — це АБО з додатковою дугою. Реальні однокорпусні мікросхеми: SN74LVC1G08 (І), SN74LVC1G32 (АБО), 7404 (НЕ), SN74LVC1G86 (XOR).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Шість елементів на входах A, B. ТА-НІ і АБО-НІ — це заперечення І та АБО. Особливий — XOR: дорівнює 1 саме тоді, коли входи різні; звідси його роль у контролі парності (парність вектора бітів = XOR усіх бітів, бо XOR асоціативний).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Оглядово, без деталей. Інвертор: p-канальний транзистор між живленням +U і виходом, n-канальний — між виходом і землею; вхід керує обома. A=0 → відкритий p → вихід=1; A=1 → відкритий n → вихід=0, тобто F=¬A. У ТА-НІ два n-транзистори з'єднують послідовно — тому в КМОН елементи ТА-НІ й АБО-НІ дешевші за І та АБО.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Штрих Шефера (ТА-НІ) і стрілка Пірса (АБО-НІ) кожен окремо функціонально повні: одним типом вентиля виражається все. ¬A = A↑A = A↓A; далі так само отримуємо ∧ і ∨. Саме тому цілі мікросхеми будують з одного типу елемента. Увага: ↑ і ↓ не асоціативні — (1↑0)↑0=1, а 1↑(0↑0)=0, тож завжди ставте дужки.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Приклад зі слайда лекції. Крок за кроком: де Морган до ¬(x∨¬y)=¬x·y і подвійне заперечення; далі домноження на (x∨¬x)=1, розкриття та згортання за законом доповнення дають ¬x ∨ x·(¬y∨¬z); нарешті друга форма поглинання ¬x ∨ x·W = ¬x ∨ W. Ключ — закон склеювання. Проблема: алгебра діє завжди, але не має правила зупинки — ніколи не певен, що дійшов найкоротшого запису.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Літерал — змінна або її заперечення. Мінтерм (конституента одиниці) дорівнює 1 рівно на одному рядку; макстерм (конституента нуля) дорівнює 0 рівно на одному рядку (індикаторна властивість, Твердження 4.3). Полярності протилежні: у мінтермі змінна=1 входить без риски, у макстермі — з рискою. Переплутати полярності — найпоширеніша похибка.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10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13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14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15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1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18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 i="0" spc="200">
                <a:solidFill>
                  <a:srgbClr val="7FD9C0"/>
                </a:solidFill>
                <a:latin typeface="Calibri"/>
              </a:rPr>
              <a:t>ОСНОВИ ДИСКРЕТНОЇ МАТЕМАТИКИ · МОДУЛЬ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74519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5400" b="1" i="0">
                <a:solidFill>
                  <a:srgbClr val="FFFFFF"/>
                </a:solidFill>
                <a:latin typeface="Calibri"/>
              </a:rPr>
              <a:t>Лекція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7FD9C0"/>
                </a:solidFill>
                <a:latin typeface="Calibri"/>
              </a:rPr>
              <a:t>Мінімізація виразів. Логічні схеми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297680"/>
            <a:ext cx="10515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 i="0" spc="300">
                <a:solidFill>
                  <a:srgbClr val="FFFFFF"/>
                </a:solidFill>
                <a:latin typeface="Calibri"/>
              </a:rPr>
              <a:t>¬  ∧  ∨      ↑  ↓  ⊕      ДДНФ · ДКНФ · Карно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8932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AEB8D0"/>
                </a:solidFill>
                <a:latin typeface="Calibri"/>
              </a:rPr>
              <a:t>G20 · Видавництво та поліграфія   ·   2 курс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Мінімізація законами: крок за кроком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783080"/>
            <a:ext cx="301752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C7293"/>
                </a:solidFill>
                <a:latin typeface="Calibri"/>
              </a:rPr>
              <a:t>вихідний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0" y="1783080"/>
            <a:ext cx="7498079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100" b="1" i="0">
                <a:solidFill>
                  <a:srgbClr val="1A2138"/>
                </a:solidFill>
                <a:latin typeface="Calibri"/>
              </a:rPr>
              <a:t>¬(x ∨ ¬y) ∨ (¬y ∨ ¬z) ∨ ¬x·z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41448"/>
            <a:ext cx="301752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C7293"/>
                </a:solidFill>
                <a:latin typeface="Calibri"/>
              </a:rPr>
              <a:t>де Морган · ¬¬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0" y="2441448"/>
            <a:ext cx="7498079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100" b="1" i="0">
                <a:solidFill>
                  <a:srgbClr val="1A2138"/>
                </a:solidFill>
                <a:latin typeface="Calibri"/>
              </a:rPr>
              <a:t>¬x·y ∨ ¬y ∨ ¬z ∨ ¬x·z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099815"/>
            <a:ext cx="301752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C7293"/>
                </a:solidFill>
                <a:latin typeface="Calibri"/>
              </a:rPr>
              <a:t>склеювання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3099815"/>
            <a:ext cx="7498079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100" b="1" i="0">
                <a:solidFill>
                  <a:srgbClr val="1A2138"/>
                </a:solidFill>
                <a:latin typeface="Calibri"/>
              </a:rPr>
              <a:t>¬x ∨ x·(¬y ∨ ¬z)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758184"/>
            <a:ext cx="301752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C7293"/>
                </a:solidFill>
                <a:latin typeface="Calibri"/>
              </a:rPr>
              <a:t>поглинання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0" y="3758184"/>
            <a:ext cx="7498079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100" b="1" i="0">
                <a:solidFill>
                  <a:srgbClr val="1A2138"/>
                </a:solidFill>
                <a:latin typeface="Calibri"/>
              </a:rPr>
              <a:t>¬x ∨ ¬y ∨ ¬z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377440" y="4709160"/>
            <a:ext cx="7406640" cy="8229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2540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0F766E"/>
                </a:solidFill>
                <a:latin typeface="Calibri"/>
              </a:rPr>
              <a:t>F = ¬x ∨ ¬y ∨ ¬z = ¬(xyz)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576072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1">
                <a:solidFill>
                  <a:srgbClr val="5A6472"/>
                </a:solidFill>
                <a:latin typeface="Calibri"/>
              </a:rPr>
              <a:t>склеювання AB ∨ A¬B = A — серце методу; правила зупинки немає → потрібні систематичні методи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Мінтерм і макстерм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047189" y="2304288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Літерал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x   або   ¬x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14418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5775807" y="2304288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7298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Мінтерм  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3018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кон'юнкція n літералів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= 1 лише на своєму рядку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1 → x     0 → ¬x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43036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504426" y="2304288"/>
            <a:ext cx="640080" cy="64008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5916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Макстерм  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71636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диз'юнкція n літералів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= 0 лише на своєму рядку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1 → ¬x     0 → x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ДДНФ — сума мінтермів</a:t>
            </a:r>
          </a:p>
        </p:txBody>
      </p:sp>
      <p:pic>
        <p:nvPicPr>
          <p:cNvPr id="4" name="Picture 3" descr="l04_ddn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946" y="1783080"/>
            <a:ext cx="4113627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F = ∨ m(0, 1, 4, 5, 7)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ДКНФ — добуток макстермів</a:t>
            </a:r>
          </a:p>
        </p:txBody>
      </p:sp>
      <p:pic>
        <p:nvPicPr>
          <p:cNvPr id="4" name="Picture 3" descr="l04_dkn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953" y="1783080"/>
            <a:ext cx="4283612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F = ∧ M(2, 3, 6)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Карти Карно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мінімальні форми · код Грея · склеювання сусідів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Мінімальні форми (МДНФ, МКНФ)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047189" y="2304288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ДНФ / КНФ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ДНФ = ∨ добутків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КНФ = ∧ сум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14418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5775807" y="2304288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7298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Проста імпліканта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3018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добуток p ≤ F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не викреслити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жодного літерала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43036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504426" y="2304288"/>
            <a:ext cx="640080" cy="64008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5916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Суттєва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71636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єдина покриває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дану одиницю →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обов'язкова в МДНФ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Код Грея — весь сенс карти</a:t>
            </a:r>
          </a:p>
        </p:txBody>
      </p:sp>
      <p:pic>
        <p:nvPicPr>
          <p:cNvPr id="4" name="Picture 3" descr="l04_gr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059" y="1783080"/>
            <a:ext cx="5161401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00 · 01 · 11 · 10 — сусіди різняться в 1 біті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Карта 3 змінних → МДНФ</a:t>
            </a:r>
          </a:p>
        </p:txBody>
      </p:sp>
      <p:pic>
        <p:nvPicPr>
          <p:cNvPr id="4" name="Picture 3" descr="l04_kmap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772" y="1783080"/>
            <a:ext cx="4747974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F = ¬B ∨ AC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МДНФ — групуємо одиниці</a:t>
            </a:r>
          </a:p>
        </p:txBody>
      </p:sp>
      <p:pic>
        <p:nvPicPr>
          <p:cNvPr id="4" name="Picture 3" descr="l04_kmap4_mdn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193" y="1783080"/>
            <a:ext cx="3779132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чотири підкуби одиниць → МДНФ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МКНФ — групуємо нулі</a:t>
            </a:r>
          </a:p>
        </p:txBody>
      </p:sp>
      <p:pic>
        <p:nvPicPr>
          <p:cNvPr id="4" name="Picture 3" descr="l04_kmap4_mkn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193" y="1783080"/>
            <a:ext cx="3779132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чотири підкуби нулів → МКНФ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План лекції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85800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Вентилі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913827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Мінімізація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141854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Канонічні</a:t>
            </a:r>
          </a:p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форми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69881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Карти</a:t>
            </a:r>
          </a:p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Карно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597908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Схеми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66344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1">
                <a:solidFill>
                  <a:srgbClr val="5A6472"/>
                </a:solidFill>
                <a:latin typeface="Calibri"/>
              </a:rPr>
              <a:t>п'ять кроків: від фізичного вентиля до найдешевшої логічної схеми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Логічні схеми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МДНФ/МКНФ → вентилі · базиси ТА-НІ / АБО-НІ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4.1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Схема за МДНФ</a:t>
            </a:r>
          </a:p>
        </p:txBody>
      </p:sp>
      <p:pic>
        <p:nvPicPr>
          <p:cNvPr id="4" name="Picture 3" descr="l04_circuit_mdn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942" y="1783080"/>
            <a:ext cx="6397634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F = ¬B ∨ AC   —   3 вентилі (НЕ, І, АБО)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4.2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Базис ТА-НІ (NAND)</a:t>
            </a:r>
          </a:p>
        </p:txBody>
      </p:sp>
      <p:pic>
        <p:nvPicPr>
          <p:cNvPr id="4" name="Picture 3" descr="l04_circuit_na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725" y="1783080"/>
            <a:ext cx="7218068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F = B ↑ (A ↑ C)   —   2 вентилі ТА-НІ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Практика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Застосування у видавництві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047189" y="2304288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Друкарська машина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блокування: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папір І фарба І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захист → ПЛК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14418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5775807" y="2304288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⊕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7298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Контроль парності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3018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растрові дані —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дерево XOR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(CY54FCT480T)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43036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504426" y="2304288"/>
            <a:ext cx="640080" cy="64008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▦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5916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RIP · CMYK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71636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маски бітових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площин: ∧ ∨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мінімізація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Головне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2743200"/>
            <a:ext cx="1559509" cy="13716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1E2761"/>
                </a:solidFill>
                <a:latin typeface="Calibri"/>
              </a:rPr>
              <a:t>ДДНФ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565349" y="2743200"/>
            <a:ext cx="1559509" cy="137160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1E2761"/>
                </a:solidFill>
                <a:latin typeface="Calibri"/>
              </a:rPr>
              <a:t>ДКНФ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99178" y="2743200"/>
            <a:ext cx="1559509" cy="13716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1E2761"/>
                </a:solidFill>
                <a:latin typeface="Calibri"/>
              </a:rPr>
              <a:t>МДНФ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33007" y="2743200"/>
            <a:ext cx="1559509" cy="137160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1E2761"/>
                </a:solidFill>
                <a:latin typeface="Calibri"/>
              </a:rPr>
              <a:t>МКНФ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066836" y="2743200"/>
            <a:ext cx="1559509" cy="13716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1E2761"/>
                </a:solidFill>
                <a:latin typeface="Calibri"/>
              </a:rPr>
              <a:t>Карно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900666" y="2743200"/>
            <a:ext cx="1559509" cy="137160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1E2761"/>
                </a:solidFill>
                <a:latin typeface="Calibri"/>
              </a:rPr>
              <a:t>ТА-НІ</a:t>
            </a:r>
          </a:p>
          <a:p>
            <a:pPr algn="ctr"/>
            <a:r>
              <a:rPr sz="2000" b="1">
                <a:solidFill>
                  <a:srgbClr val="1E2761"/>
                </a:solidFill>
                <a:latin typeface="Calibri"/>
              </a:rPr>
              <a:t>АБО-НІ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572000"/>
            <a:ext cx="108813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0">
                <a:solidFill>
                  <a:srgbClr val="5A6472"/>
                </a:solidFill>
                <a:latin typeface="Calibri"/>
              </a:rPr>
              <a:t>вентилі · канонічні форми з таблиці · мінімальні форми через прості імпліканти · карти Карно · схеми в базисах ТА-НІ та АБО-НІ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Далі: Лекція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Математична логіка — висловлення та логічні зв'язки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Логічні елементи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вентиль · умовне позначення · таблиця істинності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Основні вентилі</a:t>
            </a:r>
          </a:p>
        </p:txBody>
      </p:sp>
      <p:pic>
        <p:nvPicPr>
          <p:cNvPr id="4" name="Picture 3" descr="l04_gat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559075"/>
            <a:ext cx="9966960" cy="24256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І · АБО · НЕ · ТА-НІ · АБО-НІ · XOR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Опис вентилів та їх позначення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783080"/>
            <a:ext cx="10744200" cy="658368"/>
          </a:xfrm>
          <a:prstGeom prst="roundRect">
            <a:avLst>
              <a:gd name="adj" fmla="val 5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" y="1783080"/>
            <a:ext cx="292608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  <a:latin typeface="Calibri"/>
              </a:rPr>
              <a:t>Вентиль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23360" y="1783080"/>
            <a:ext cx="548640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  <a:latin typeface="Calibri"/>
              </a:rPr>
              <a:t>Позначення (форма УГП)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84080" y="1783080"/>
            <a:ext cx="210312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  <a:latin typeface="Calibri"/>
              </a:rPr>
              <a:t>Функція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2441448"/>
            <a:ext cx="10744200" cy="658368"/>
          </a:xfrm>
          <a:prstGeom prst="rect">
            <a:avLst/>
          </a:prstGeom>
          <a:solidFill>
            <a:srgbClr val="EEF2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" y="2441448"/>
            <a:ext cx="292608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1E2761"/>
                </a:solidFill>
                <a:latin typeface="Calibri"/>
              </a:rPr>
              <a:t>НЕ (NOT)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23360" y="2441448"/>
            <a:ext cx="548640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1A2138"/>
                </a:solidFill>
                <a:latin typeface="Calibri"/>
              </a:rPr>
              <a:t>трикутник + кружечок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84080" y="2441448"/>
            <a:ext cx="210312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C7293"/>
                </a:solidFill>
                <a:latin typeface="Calibri"/>
              </a:rPr>
              <a:t>¬A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0120" y="3099815"/>
            <a:ext cx="292608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1E2761"/>
                </a:solidFill>
                <a:latin typeface="Calibri"/>
              </a:rPr>
              <a:t>І (AND)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23360" y="3099815"/>
            <a:ext cx="548640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1A2138"/>
                </a:solidFill>
                <a:latin typeface="Calibri"/>
              </a:rPr>
              <a:t>пряма спинка, округлий ніс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784080" y="3099815"/>
            <a:ext cx="210312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C7293"/>
                </a:solidFill>
                <a:latin typeface="Calibri"/>
              </a:rPr>
              <a:t>A ∧ 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31520" y="3758183"/>
            <a:ext cx="10744200" cy="658368"/>
          </a:xfrm>
          <a:prstGeom prst="rect">
            <a:avLst/>
          </a:prstGeom>
          <a:solidFill>
            <a:srgbClr val="EEF2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" y="3758183"/>
            <a:ext cx="292608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1E2761"/>
                </a:solidFill>
                <a:latin typeface="Calibri"/>
              </a:rPr>
              <a:t>АБО (OR)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23360" y="3758183"/>
            <a:ext cx="548640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1A2138"/>
                </a:solidFill>
                <a:latin typeface="Calibri"/>
              </a:rPr>
              <a:t>опукла спинка, гострий ніс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784080" y="3758183"/>
            <a:ext cx="210312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C7293"/>
                </a:solidFill>
                <a:latin typeface="Calibri"/>
              </a:rPr>
              <a:t>A ∨ 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60120" y="4416552"/>
            <a:ext cx="292608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1E2761"/>
                </a:solidFill>
                <a:latin typeface="Calibri"/>
              </a:rPr>
              <a:t>ТА-НІ (NAND)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23360" y="4416552"/>
            <a:ext cx="548640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1A2138"/>
                </a:solidFill>
                <a:latin typeface="Calibri"/>
              </a:rPr>
              <a:t>І з кружечком на виході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784080" y="4416552"/>
            <a:ext cx="210312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C7293"/>
                </a:solidFill>
                <a:latin typeface="Calibri"/>
              </a:rPr>
              <a:t>¬(A ∧ B)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1520" y="5074920"/>
            <a:ext cx="10744200" cy="658368"/>
          </a:xfrm>
          <a:prstGeom prst="rect">
            <a:avLst/>
          </a:prstGeom>
          <a:solidFill>
            <a:srgbClr val="EEF2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60120" y="5074920"/>
            <a:ext cx="292608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1E2761"/>
                </a:solidFill>
                <a:latin typeface="Calibri"/>
              </a:rPr>
              <a:t>АБО-НІ (NOR)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23360" y="5074920"/>
            <a:ext cx="548640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1A2138"/>
                </a:solidFill>
                <a:latin typeface="Calibri"/>
              </a:rPr>
              <a:t>АБО з кружечком на виході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784080" y="5074920"/>
            <a:ext cx="210312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C7293"/>
                </a:solidFill>
                <a:latin typeface="Calibri"/>
              </a:rPr>
              <a:t>¬(A ∨ B)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60120" y="5733288"/>
            <a:ext cx="292608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1E2761"/>
                </a:solidFill>
                <a:latin typeface="Calibri"/>
              </a:rPr>
              <a:t>XOR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023360" y="5733288"/>
            <a:ext cx="548640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1A2138"/>
                </a:solidFill>
                <a:latin typeface="Calibri"/>
              </a:rPr>
              <a:t>АБО з додатковою дугою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784080" y="5733288"/>
            <a:ext cx="210312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C7293"/>
                </a:solidFill>
                <a:latin typeface="Calibri"/>
              </a:rPr>
              <a:t>A ⊕ 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Таблиці істинності вентилів</a:t>
            </a:r>
          </a:p>
        </p:txBody>
      </p:sp>
      <p:pic>
        <p:nvPicPr>
          <p:cNvPr id="4" name="Picture 3" descr="l04_truth_gat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2706" y="1783080"/>
            <a:ext cx="6416106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A ⊕ B = 1  ⟺  входи різні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КМОН-реалізація (оглядово)</a:t>
            </a:r>
          </a:p>
        </p:txBody>
      </p:sp>
      <p:pic>
        <p:nvPicPr>
          <p:cNvPr id="4" name="Picture 3" descr="l04_cmo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941" y="1783080"/>
            <a:ext cx="4899636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F = ¬A   (інвертор: p зверху, n знизу)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Штрих Шефера і стрілка Пірса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874519"/>
            <a:ext cx="5120640" cy="2743200"/>
          </a:xfrm>
          <a:prstGeom prst="roundRect">
            <a:avLst>
              <a:gd name="adj" fmla="val 6000"/>
            </a:avLst>
          </a:prstGeom>
          <a:solidFill>
            <a:srgbClr val="EEF2FA"/>
          </a:solidFill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2121408"/>
            <a:ext cx="49377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400" b="1" i="0">
                <a:solidFill>
                  <a:srgbClr val="1C7293"/>
                </a:solidFill>
                <a:latin typeface="Calibri"/>
              </a:rPr>
              <a:t>Штрих Шефера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615184"/>
            <a:ext cx="4937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1">
                <a:solidFill>
                  <a:srgbClr val="5A6472"/>
                </a:solidFill>
                <a:latin typeface="Calibri"/>
              </a:rPr>
              <a:t>ТА-НІ · NAND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163824"/>
            <a:ext cx="49377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600" b="1" i="0">
                <a:solidFill>
                  <a:srgbClr val="1A2138"/>
                </a:solidFill>
                <a:latin typeface="Calibri"/>
              </a:rPr>
              <a:t>A ↑ B = ¬(A ∧ B)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913632"/>
            <a:ext cx="49377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1E2761"/>
                </a:solidFill>
                <a:latin typeface="Calibri"/>
              </a:rPr>
              <a:t>¬A = A ↑ 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45352" y="1874519"/>
            <a:ext cx="5120640" cy="2743200"/>
          </a:xfrm>
          <a:prstGeom prst="roundRect">
            <a:avLst>
              <a:gd name="adj" fmla="val 6000"/>
            </a:avLst>
          </a:prstGeom>
          <a:solidFill>
            <a:srgbClr val="EEF2FA"/>
          </a:solidFill>
          <a:ln w="2540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336792" y="2121408"/>
            <a:ext cx="49377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400" b="1" i="0">
                <a:solidFill>
                  <a:srgbClr val="0F766E"/>
                </a:solidFill>
                <a:latin typeface="Calibri"/>
              </a:rPr>
              <a:t>Стрілка Пірса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36792" y="2615184"/>
            <a:ext cx="4937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1">
                <a:solidFill>
                  <a:srgbClr val="5A6472"/>
                </a:solidFill>
                <a:latin typeface="Calibri"/>
              </a:rPr>
              <a:t>АБО-НІ · NOR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36792" y="3163824"/>
            <a:ext cx="49377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600" b="1" i="0">
                <a:solidFill>
                  <a:srgbClr val="1A2138"/>
                </a:solidFill>
                <a:latin typeface="Calibri"/>
              </a:rPr>
              <a:t>A ↓ B = ¬(A ∨ B)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36792" y="3913632"/>
            <a:ext cx="49377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1E2761"/>
                </a:solidFill>
                <a:latin typeface="Calibri"/>
              </a:rPr>
              <a:t>¬A = A ↓ 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498348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1">
                <a:solidFill>
                  <a:srgbClr val="5A6472"/>
                </a:solidFill>
                <a:latin typeface="Calibri"/>
              </a:rPr>
              <a:t>кожна операція сама — функціонально повна: виражає ¬, ∧, 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5532120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400" b="0" i="0">
                <a:solidFill>
                  <a:srgbClr val="E4572E"/>
                </a:solidFill>
                <a:latin typeface="Calibri"/>
              </a:rPr>
              <a:t>↑ і ↓ не асоціативні — завжди ставте дужки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Канонічні форми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мінімізація законами · ДДНФ · ДКНФ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