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Сьогодні будуємо мову строгих міркувань — логіку висловлювань. Це та сама двоелементна булева алгебра з Лекції 3, прочитана через істину і смисл: біти 1/0 стають значеннями І/Х, операції · та + — зв'язками ∧ і ∨, закони (де Морган, дистрибутивність) ті самі. Мета — навчитися точно записувати твердження, обчислювати їхню істинність і відрізняти правильні міркування від хибних.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Тепер — від окремих зв'язок до цілих формул: як їх правильно будувати, бачити структуру деревом і обчислювати таблицю.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ППФ означують рекурсивно, як і множини в Лекції 1: атом — ППФ; заперечення й бінарні комбінації ППФ — теж ППФ; і нічого іншого (замикання). Тому ((p→q) ∧ ¬r) — формула, а «p q →» чи «∧ p» — ні. На практиці зовнішні дужки опускають за пріоритетом ¬ ≻ ∧ ≻ ∨ ≻ → ≻ ↔.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Кожній формулі відповідає дерево: листки — атоми, вузли — зв'язки. Зв'язка в корені (застосована ОСТАННЬОЮ) — головна; вона задає найзовнішню структуру. У (P→Q)→¬S головна — друга імплікація: ліве піддерево P→Q, праве ¬S. Порівняйте ¬(p∧q) (головна ¬) з ¬p∧q (головна ∧, бо ¬ зв'язує щільніше).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Таблицю складеної формули будують по стовпчику на кожну підформулу, рухаючись деревом від атомів до кореня. Для (P→Q)→¬S проміжні стовпчики — P→Q і ¬S, а останній — головна імплікація. Три атоми дають 2³ = 8 рядків. Мішаний останній стовпчик означає, що формула нейтральна (див. далі).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Формалізація — три кроки: виокремити атоми (P — запізнювався, Q — перевищив швидкість, S — слушний водій), зіставити словам зв'язки, розставити дужки за змістом. «Оскільки Петро запізнювався, він перевищив швидкість і тому не є слушним водієм» → (P→Q)→¬S. Атоми беруть стверджувальними, щоб заперечення проступали явно.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Дивлячись лише на останній стовпчик, кожну формулу відносять до одного з трьох класів: тавтологія (суцільно І, напр. p ∨ ¬p — закон виключеного третього), суперечність (суцільно Х, напр. p ∧ ¬p), нейтральна (мішана, напр. p→q). Класи пов'язані запереченням: φ — тавтологія ⇔ ¬φ — суперечність. Виконувана = має хоч одне І; чи виконувана дана формула — це задача SAT.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Перехід від обчислення істинності (семантика, ⊨) до механічного виведення за правилами (синтаксис, ⊢).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B — логічний наслідок засновків, якщо КОЖНА інтерпретація, що робить істинними всі засновки, робить істинним і B (немає контрприкладу). Теорема про дедукцію (5.12) зводить це до тавтології: A₁,…,Aₙ ⊨ B ⇔ (A₁∧…∧Aₙ)→B — тавтологія. Тому одна таблиця перевіряє будь-яке міркування: дивимось лише рядки, де істинні всі засновки, і питаємо, чи скрізь там істинний висновок.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Кожне правило виводу — тавтологія у вбранні схеми: воно коректне рівно тоді, коли відповідна імплікація тавтологічна. Робоча конячка — правило відділення (modus ponens): з A і A→B виводимо B. Від'ємна форма (modus tollens): з A→B і ¬B виводимо ¬A. Ще: диз'юнктивний силогізм, спрощення, гіпотетичний силогізм. Істина передається від засновків до висновку.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Числення висловлювань = мова (усі ППФ) + аксіоми (обрані тавтології, напр. A1–A3 гільбертівського типу) + правила виводу (відділення й підстановка). Теорема — усе, що виводиться з аксіом правилами. Для логіки висловлювань синтаксис і семантика ЗБІГАЮТЬСЯ: ⊢ φ ⇔ ⊨ φ (коректність за Постом і повнота). Тобто вивідне = загальнозначуще; правила зі §5.10 водночас надійні й достатні.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Дорожня карта. Спершу — що таке висловлення і які п'ять зв'язок їх сполучають; далі — формули, їхні дерева й таблиці істинності; тоді класифікуємо формули (тавтологія / суперечність / нейтральна); нарешті — логічний наслідок ⊨ і формальне виведення ⊢ за правилами.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Логіка висловлювань — мова умов і перевірок фаху. Preflight — велика кон'юнкція вимог (роздільність ∧ CMYK ∧ припуски ∧ шрифти), а список помилок — її заперечення за де Морганом. Умовна логіка препресу — імплікації «якщо поле порожнє, то приховати блок». Редакційні правила стилю — це modus tollens; уміння відрізнити його від хибного «ствердження висновку» вбезпечує від псевдологіки.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Підсумок позначеннями — словник цієї лекції. Ключове: висловлення має одне значення з {І, Х}; складене істиннісно функційне; таблиця означує кожну операцію; формула — тавтологія / суперечність / нейтральна; наслідок ⊨ = тавтологічність імплікації (дедукція); правила виводу — тавтології у вбранні; для логіки висловлювань ⊢ і ⊨ збігаються.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Логіка висловлювань бачить речення як неподільні атоми — цього замало для «всі люди смертні; Сократ — людина; отже, Сократ смертний». Щоб дістатися до внутрішньої структури «x — людина» й слова «усі», у Лекції 6 вводять предикати й квантори ∀, ∃. Ця лекція — фундамент під неї.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Починаємо з найпростішого поверху логіки: цілі речення як неподільні атоми та п'ять зв'язок, що їх сполучають.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Висловлення — розповідне речення, яке має рівно одне значення з {І, Х}. «Дніпро впадає в Чорне море» — істинне; «…в Азовське» — хибне. «Яке сьогодні число?» — не висловлення: йому не приписати ні І, ні Х. «X ділиться на 5» — відкрите речення: значення залежить від X (для 15 істинне, для 8 хибне), висловленням стає лише після підстановки. Не плутати «не знаємо значення» (гіпотеза Ґольдбаха) з «немає значення».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Атом — просте речення без зв'язок (P — «Петро запізнювався», Q — «перевищив швидкість»). Складене будують зв'язками: P ∧ Q. Принцип істиннісної функційності: значення складеного повністю визначають значення атомів і зміст зв'язки — і нічого більше. Зв'язці «і» байдуже, чи пов'язані P та Q за змістом: «2+2=4 і Київ — місто» істинне з тієї самої причини, що й «трава зелена і сніг білий».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З однієї імплікації P→Q будують ще три. Головне: P→Q рівносильна ЛИШЕ своїй контрапозиції ¬Q→¬P, але не оберненій Q→P і не протилежній ¬P→¬Q. «Якщо йде дощ, то земля мокра» не випливає з «якщо земля мокра, то йшов дощ» (могла бути поливалка), проте рівносильне «якщо земля не мокра — дощу не було». Рівносильність контрапозиції доведемо таблицею у §5.8.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Кожну зв'язку означує її таблиця істинності. Заперечення інвертує; кон'юнкція істинна лише коли обидва істинні; диз'юнкція хибна лише коли обидва хибні (тобто ВКЛЮЧНА); імплікація хибна в єдиному випадку — засновок І, висновок Х (а при хибному засновку пусто-істинна); еквіваленція істинна, коли значення збігаються. Рядки впорядковано як двійкові числа: 00, 01, 10, 11.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Диз'юнкція ∨ включна: «стипендія тим, хто вивчає математику або інформатику» — подвійна спеціалізація теж підходить. Виключне «або» ⊕ — інша зв'язка: «суп або салат, але не обидва». Різняться вони рівно в одному рядку: коли обидва істинні, ∨ дає І, а ⊕ — Х. Через основні операції: A ⊕ B ≡ (A ∨ B) ∧ ¬(A ∧ B). Який зміст обрано — питання перекладу, а не логіки.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Найперша практична навичка — упізнавати зв'язку за зворотом живої мови. Особливо підступні: «p тільки якщо q» = p→q (а не q→p); «p, якщо q» = q→p; «q необхідно для p» = p→q; «ні p, ні q» = ¬p ∧ ¬q = ¬(p ∨ q). «Але», «проте», «хоча» — це все кон'юнкція ∧: контраст є в мові, але не в істинності.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784080" y="-1554480"/>
            <a:ext cx="4206240" cy="4206240"/>
          </a:xfrm>
          <a:prstGeom prst="ellipse">
            <a:avLst/>
          </a:prstGeom>
          <a:noFill/>
          <a:ln w="254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1325880"/>
            <a:ext cx="10515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600" b="1" i="0" spc="200">
                <a:solidFill>
                  <a:srgbClr val="7FD9C0"/>
                </a:solidFill>
                <a:latin typeface="Calibri"/>
              </a:rPr>
              <a:t>ОСНОВИ ДИСКРЕТНОЇ МАТЕМАТИКИ · МОДУЛЬ 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874519"/>
            <a:ext cx="1051560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5400" b="1" i="0">
                <a:solidFill>
                  <a:srgbClr val="FFFFFF"/>
                </a:solidFill>
                <a:latin typeface="Calibri"/>
              </a:rPr>
              <a:t>Лекція 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971800"/>
            <a:ext cx="105156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4000" b="1" i="0">
                <a:solidFill>
                  <a:srgbClr val="7FD9C0"/>
                </a:solidFill>
                <a:latin typeface="Calibri"/>
              </a:rPr>
              <a:t>Математична логіка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4297680"/>
            <a:ext cx="1051560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400" b="1" i="0" spc="300">
                <a:solidFill>
                  <a:srgbClr val="FFFFFF"/>
                </a:solidFill>
                <a:latin typeface="Calibri"/>
              </a:rPr>
              <a:t>¬    ∧    ∨    →    ↔    ⊨    ⊢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5989320"/>
            <a:ext cx="1051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0" i="0">
                <a:solidFill>
                  <a:srgbClr val="AEB8D0"/>
                </a:solidFill>
                <a:latin typeface="Calibri"/>
              </a:rPr>
              <a:t>G20 · Видавництво та поліграфія   ·   2 курс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784080" y="-1554480"/>
            <a:ext cx="4206240" cy="4206240"/>
          </a:xfrm>
          <a:prstGeom prst="ellipse">
            <a:avLst/>
          </a:prstGeom>
          <a:noFill/>
          <a:ln w="254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1554480"/>
            <a:ext cx="329184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0000" b="1" i="0">
                <a:solidFill>
                  <a:srgbClr val="1C7293"/>
                </a:solidFill>
                <a:latin typeface="Calibri"/>
              </a:rPr>
              <a:t>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23360" y="2743200"/>
            <a:ext cx="7498079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4000" b="1" i="0">
                <a:solidFill>
                  <a:srgbClr val="FFFFFF"/>
                </a:solidFill>
                <a:latin typeface="Calibri"/>
              </a:rPr>
              <a:t>Формули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69080" y="3886200"/>
            <a:ext cx="740664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800" b="0" i="0">
                <a:solidFill>
                  <a:srgbClr val="7FD9C0"/>
                </a:solidFill>
                <a:latin typeface="Calibri"/>
              </a:rPr>
              <a:t>ППФ · дерево й головна зв'язка · таблиця · формалізація · типи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5.6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Правильно побудована формула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2011680"/>
            <a:ext cx="3362858" cy="3611880"/>
          </a:xfrm>
          <a:prstGeom prst="roundRect">
            <a:avLst>
              <a:gd name="adj" fmla="val 8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2047189" y="2304288"/>
            <a:ext cx="640080" cy="640080"/>
          </a:xfrm>
          <a:prstGeom prst="ellipse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2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680" y="3108960"/>
            <a:ext cx="2997098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1E2761"/>
                </a:solidFill>
                <a:latin typeface="Calibri"/>
              </a:rPr>
              <a:t>База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749039"/>
            <a:ext cx="2905658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кожна змінна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p, q, r, … — ППФ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414418" y="2011680"/>
            <a:ext cx="3362858" cy="3611880"/>
          </a:xfrm>
          <a:prstGeom prst="roundRect">
            <a:avLst>
              <a:gd name="adj" fmla="val 8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5775807" y="2304288"/>
            <a:ext cx="640080" cy="640080"/>
          </a:xfrm>
          <a:prstGeom prst="ellipse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2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97298" y="3108960"/>
            <a:ext cx="2997098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1E2761"/>
                </a:solidFill>
                <a:latin typeface="Calibri"/>
              </a:rPr>
              <a:t>Заперечення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43018" y="3749039"/>
            <a:ext cx="2905658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φ — ППФ  ⇒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(¬φ) — ППФ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143036" y="2011680"/>
            <a:ext cx="3362858" cy="3611880"/>
          </a:xfrm>
          <a:prstGeom prst="roundRect">
            <a:avLst>
              <a:gd name="adj" fmla="val 8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9504426" y="2304288"/>
            <a:ext cx="640080" cy="640080"/>
          </a:xfrm>
          <a:prstGeom prst="ellipse">
            <a:avLst/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2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325916" y="3108960"/>
            <a:ext cx="2997098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1E2761"/>
                </a:solidFill>
                <a:latin typeface="Calibri"/>
              </a:rPr>
              <a:t>Бінарні зв'язки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71636" y="3749039"/>
            <a:ext cx="2905658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φ, ψ — ППФ  ⇒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(φ ∧ ψ), (φ ∨ ψ),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(φ → ψ), (φ ↔ ψ)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5.6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Дерево формули й головна зв'язка</a:t>
            </a:r>
          </a:p>
        </p:txBody>
      </p:sp>
      <p:pic>
        <p:nvPicPr>
          <p:cNvPr id="4" name="Picture 3" descr="l05_parse_t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4277" y="1783080"/>
            <a:ext cx="6192964" cy="3977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головна зв'язка — у корені дерева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5.6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Таблиця складеної формули</a:t>
            </a:r>
          </a:p>
        </p:txBody>
      </p:sp>
      <p:pic>
        <p:nvPicPr>
          <p:cNvPr id="4" name="Picture 3" descr="l05_compound_t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0088" y="1783080"/>
            <a:ext cx="4981343" cy="3977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(P → Q) → ¬S      ·      2³ = 8 рядків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5.7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Формалізація: приклад про Петра</a:t>
            </a:r>
          </a:p>
        </p:txBody>
      </p:sp>
      <p:pic>
        <p:nvPicPr>
          <p:cNvPr id="4" name="Picture 3" descr="l05_formaliz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5801" y="1554480"/>
            <a:ext cx="4089916" cy="42062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(P → Q) → ¬S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5.8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Типи формул</a:t>
            </a:r>
          </a:p>
        </p:txBody>
      </p:sp>
      <p:pic>
        <p:nvPicPr>
          <p:cNvPr id="4" name="Picture 3" descr="l05_classif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7443" y="1783080"/>
            <a:ext cx="6506633" cy="3977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тавтологія  ·  суперечність  ·  нейтральна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784080" y="-1554480"/>
            <a:ext cx="4206240" cy="4206240"/>
          </a:xfrm>
          <a:prstGeom prst="ellipse">
            <a:avLst/>
          </a:prstGeom>
          <a:noFill/>
          <a:ln w="254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1554480"/>
            <a:ext cx="329184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0000" b="1" i="0">
                <a:solidFill>
                  <a:srgbClr val="1C7293"/>
                </a:solidFill>
                <a:latin typeface="Calibri"/>
              </a:rPr>
              <a:t>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23360" y="2743200"/>
            <a:ext cx="7498079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4000" b="1" i="0">
                <a:solidFill>
                  <a:srgbClr val="FFFFFF"/>
                </a:solidFill>
                <a:latin typeface="Calibri"/>
              </a:rPr>
              <a:t>Логічний наслідок і виведення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69080" y="3886200"/>
            <a:ext cx="740664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800" b="0" i="0">
                <a:solidFill>
                  <a:srgbClr val="7FD9C0"/>
                </a:solidFill>
                <a:latin typeface="Calibri"/>
              </a:rPr>
              <a:t>⊨ семантика · ⊢ синтаксис · правила виводу · числення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5.9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Логічний наслідок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2148840"/>
            <a:ext cx="4709160" cy="1371600"/>
          </a:xfrm>
          <a:prstGeom prst="roundRect">
            <a:avLst>
              <a:gd name="adj" fmla="val 10000"/>
            </a:avLst>
          </a:prstGeom>
          <a:solidFill>
            <a:srgbClr val="EEF2FA"/>
          </a:solidFill>
          <a:ln w="317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2148840"/>
            <a:ext cx="4709160" cy="13716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2500" b="1" i="0">
                <a:solidFill>
                  <a:srgbClr val="1C7293"/>
                </a:solidFill>
                <a:latin typeface="Calibri"/>
              </a:rPr>
              <a:t>A₁, …, Aₙ   ⊨   B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32120" y="2148840"/>
            <a:ext cx="1051560" cy="13716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400" b="1" i="0">
                <a:solidFill>
                  <a:srgbClr val="1E2761"/>
                </a:solidFill>
                <a:latin typeface="Calibri"/>
              </a:rPr>
              <a:t>⇔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720840" y="2148840"/>
            <a:ext cx="4736592" cy="1371600"/>
          </a:xfrm>
          <a:prstGeom prst="roundRect">
            <a:avLst>
              <a:gd name="adj" fmla="val 10000"/>
            </a:avLst>
          </a:prstGeom>
          <a:solidFill>
            <a:srgbClr val="EEF2FA"/>
          </a:solidFill>
          <a:ln w="31750">
            <a:solidFill>
              <a:srgbClr val="0F766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720840" y="2304288"/>
            <a:ext cx="4736592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000" b="1" i="0">
                <a:solidFill>
                  <a:srgbClr val="1A2138"/>
                </a:solidFill>
                <a:latin typeface="Calibri"/>
              </a:rPr>
              <a:t>(A₁ ∧ … ∧ Aₙ) → B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20840" y="2944368"/>
            <a:ext cx="473659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600" b="1" i="0">
                <a:solidFill>
                  <a:srgbClr val="0F766E"/>
                </a:solidFill>
                <a:latin typeface="Calibri"/>
              </a:rPr>
              <a:t>— тавтологія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3886200"/>
            <a:ext cx="10881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600" b="0" i="1">
                <a:solidFill>
                  <a:srgbClr val="5A6472"/>
                </a:solidFill>
                <a:latin typeface="Calibri"/>
              </a:rPr>
              <a:t>теорема про дедукцію: наслідок зводиться до тавтологічності імплікації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4389120"/>
            <a:ext cx="10881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кожна модель засновків — модель висновку   ·   немає контрприкладу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645920" y="4983480"/>
            <a:ext cx="8897112" cy="822960"/>
          </a:xfrm>
          <a:prstGeom prst="roundRect">
            <a:avLst>
              <a:gd name="adj" fmla="val 14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737360" y="4983480"/>
            <a:ext cx="8714232" cy="822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1C7293"/>
                </a:solidFill>
                <a:latin typeface="Calibri"/>
              </a:rPr>
              <a:t>перевірка таблицею: дивись лише рядки, де істинні ВСІ засновки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5989320"/>
            <a:ext cx="108813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300" b="0" i="1">
                <a:solidFill>
                  <a:srgbClr val="5A6472"/>
                </a:solidFill>
                <a:latin typeface="Calibri"/>
              </a:rPr>
              <a:t>⊨ — семантичне слідування;  його синтаксичний двійник ⊢ — далі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5.10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Правила виводу</a:t>
            </a:r>
          </a:p>
        </p:txBody>
      </p:sp>
      <p:pic>
        <p:nvPicPr>
          <p:cNvPr id="4" name="Picture 3" descr="l05_inferen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2206" y="1783080"/>
            <a:ext cx="7217106" cy="3977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правило відділення (modus ponens):   A,  A → B   ⊢   B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5.12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Числення висловлювань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783080"/>
            <a:ext cx="3362858" cy="2331720"/>
          </a:xfrm>
          <a:prstGeom prst="roundRect">
            <a:avLst>
              <a:gd name="adj" fmla="val 7000"/>
            </a:avLst>
          </a:prstGeom>
          <a:solidFill>
            <a:srgbClr val="EEF2FA"/>
          </a:solidFill>
          <a:ln w="25400">
            <a:solidFill>
              <a:srgbClr val="1E276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2039112"/>
            <a:ext cx="3088538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000" b="1" i="0">
                <a:solidFill>
                  <a:srgbClr val="1E2761"/>
                </a:solidFill>
                <a:latin typeface="Calibri"/>
              </a:rPr>
              <a:t>Мова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680" y="2788920"/>
            <a:ext cx="2997098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600" b="1" i="0">
                <a:solidFill>
                  <a:srgbClr val="1A2138"/>
                </a:solidFill>
                <a:latin typeface="Calibri"/>
              </a:rPr>
              <a:t>усі правильно побудовані</a:t>
            </a:r>
          </a:p>
          <a:p>
            <a:pPr algn="ctr"/>
            <a:r>
              <a:rPr sz="1600" b="1" i="0">
                <a:solidFill>
                  <a:srgbClr val="1A2138"/>
                </a:solidFill>
                <a:latin typeface="Calibri"/>
              </a:rPr>
              <a:t>формули (ППФ)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414418" y="1783080"/>
            <a:ext cx="3362858" cy="2331720"/>
          </a:xfrm>
          <a:prstGeom prst="roundRect">
            <a:avLst>
              <a:gd name="adj" fmla="val 7000"/>
            </a:avLst>
          </a:prstGeom>
          <a:solidFill>
            <a:srgbClr val="EEF2FA"/>
          </a:solidFill>
          <a:ln w="254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51578" y="2039112"/>
            <a:ext cx="3088538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000" b="1" i="0">
                <a:solidFill>
                  <a:srgbClr val="1C7293"/>
                </a:solidFill>
                <a:latin typeface="Calibri"/>
              </a:rPr>
              <a:t>Аксіоми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97298" y="2788920"/>
            <a:ext cx="2997098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600" b="1" i="0">
                <a:solidFill>
                  <a:srgbClr val="1A2138"/>
                </a:solidFill>
                <a:latin typeface="Calibri"/>
              </a:rPr>
              <a:t>обрані тотожно істинні</a:t>
            </a:r>
          </a:p>
          <a:p>
            <a:pPr algn="ctr"/>
            <a:r>
              <a:rPr sz="1600" b="1" i="0">
                <a:solidFill>
                  <a:srgbClr val="1A2138"/>
                </a:solidFill>
                <a:latin typeface="Calibri"/>
              </a:rPr>
              <a:t>формули   ·   A1, A2, A3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143036" y="1783080"/>
            <a:ext cx="3362858" cy="2331720"/>
          </a:xfrm>
          <a:prstGeom prst="roundRect">
            <a:avLst>
              <a:gd name="adj" fmla="val 7000"/>
            </a:avLst>
          </a:prstGeom>
          <a:solidFill>
            <a:srgbClr val="EEF2FA"/>
          </a:solidFill>
          <a:ln w="25400">
            <a:solidFill>
              <a:srgbClr val="0F766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280196" y="2039112"/>
            <a:ext cx="3088538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000" b="1" i="0">
                <a:solidFill>
                  <a:srgbClr val="0F766E"/>
                </a:solidFill>
                <a:latin typeface="Calibri"/>
              </a:rPr>
              <a:t>Правила виводу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325916" y="2788920"/>
            <a:ext cx="2997098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600" b="1" i="0">
                <a:solidFill>
                  <a:srgbClr val="1A2138"/>
                </a:solidFill>
                <a:latin typeface="Calibri"/>
              </a:rPr>
              <a:t>відділення (modus ponens)</a:t>
            </a:r>
          </a:p>
          <a:p>
            <a:pPr algn="ctr"/>
            <a:r>
              <a:rPr sz="1600" b="1" i="0">
                <a:solidFill>
                  <a:srgbClr val="1A2138"/>
                </a:solidFill>
                <a:latin typeface="Calibri"/>
              </a:rPr>
              <a:t>+   підстановка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280160" y="4480560"/>
            <a:ext cx="9628632" cy="1051560"/>
          </a:xfrm>
          <a:prstGeom prst="roundRect">
            <a:avLst>
              <a:gd name="adj" fmla="val 12000"/>
            </a:avLst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280160" y="4617720"/>
            <a:ext cx="9628632" cy="594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800" b="1" i="0">
                <a:solidFill>
                  <a:srgbClr val="FFFFFF"/>
                </a:solidFill>
                <a:latin typeface="Calibri"/>
              </a:rPr>
              <a:t>⊢ φ        ⇔        ⊨ φ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80160" y="5230368"/>
            <a:ext cx="962863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400" b="0" i="0">
                <a:solidFill>
                  <a:srgbClr val="7FD9C0"/>
                </a:solidFill>
                <a:latin typeface="Calibri"/>
              </a:rPr>
              <a:t>вивідне  =  загальнозначуще       ·       коректність (Пост) + повнота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" y="5806440"/>
            <a:ext cx="108813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300" b="0" i="1">
                <a:solidFill>
                  <a:srgbClr val="5A6472"/>
                </a:solidFill>
                <a:latin typeface="Calibri"/>
              </a:rPr>
              <a:t>теорема — усе, що виводиться з аксіом скінченним числом застосувань правил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21792" y="457200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План лекції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85800" y="2743200"/>
            <a:ext cx="1907987" cy="1371600"/>
          </a:xfrm>
          <a:prstGeom prst="roundRect">
            <a:avLst>
              <a:gd name="adj" fmla="val 10000"/>
            </a:avLst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Calibri"/>
              </a:rPr>
              <a:t>Висловлення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913827" y="2743200"/>
            <a:ext cx="1907987" cy="1371600"/>
          </a:xfrm>
          <a:prstGeom prst="roundRect">
            <a:avLst>
              <a:gd name="adj" fmla="val 10000"/>
            </a:avLst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Calibri"/>
              </a:rPr>
              <a:t>Операції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141854" y="2743200"/>
            <a:ext cx="1907987" cy="1371600"/>
          </a:xfrm>
          <a:prstGeom prst="roundRect">
            <a:avLst>
              <a:gd name="adj" fmla="val 10000"/>
            </a:avLst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Calibri"/>
              </a:rPr>
              <a:t>Формули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69881" y="2743200"/>
            <a:ext cx="1907987" cy="1371600"/>
          </a:xfrm>
          <a:prstGeom prst="roundRect">
            <a:avLst>
              <a:gd name="adj" fmla="val 10000"/>
            </a:avLst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Calibri"/>
              </a:rPr>
              <a:t>Типи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597908" y="2743200"/>
            <a:ext cx="1907987" cy="1371600"/>
          </a:xfrm>
          <a:prstGeom prst="roundRect">
            <a:avLst>
              <a:gd name="adj" fmla="val 10000"/>
            </a:avLst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Calibri"/>
              </a:rPr>
              <a:t>Виведення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466344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600" b="0" i="1">
                <a:solidFill>
                  <a:srgbClr val="5A6472"/>
                </a:solidFill>
                <a:latin typeface="Calibri"/>
              </a:rPr>
              <a:t>п'ять кроків: що є висловленням → як їх сполучати → формули й таблиці → класифікація → наслідок і виведення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Застосування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Логіка у видавництві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2011680"/>
            <a:ext cx="3362858" cy="3611880"/>
          </a:xfrm>
          <a:prstGeom prst="roundRect">
            <a:avLst>
              <a:gd name="adj" fmla="val 8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2047189" y="2304288"/>
            <a:ext cx="640080" cy="640080"/>
          </a:xfrm>
          <a:prstGeom prst="ellipse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200" b="1">
                <a:solidFill>
                  <a:srgbClr val="FFFFFF"/>
                </a:solidFill>
                <a:latin typeface="Calibri"/>
              </a:rPr>
              <a:t>∧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680" y="3108960"/>
            <a:ext cx="2997098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1E2761"/>
                </a:solidFill>
                <a:latin typeface="Calibri"/>
              </a:rPr>
              <a:t>Preflight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749039"/>
            <a:ext cx="2905658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придатність =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велика кон'юнкція умов;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список помилок — ¬ (де Морган)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414418" y="2011680"/>
            <a:ext cx="3362858" cy="3611880"/>
          </a:xfrm>
          <a:prstGeom prst="roundRect">
            <a:avLst>
              <a:gd name="adj" fmla="val 8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5775807" y="2304288"/>
            <a:ext cx="640080" cy="640080"/>
          </a:xfrm>
          <a:prstGeom prst="ellipse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200" b="1">
                <a:solidFill>
                  <a:srgbClr val="FFFFFF"/>
                </a:solidFill>
                <a:latin typeface="Calibri"/>
              </a:rPr>
              <a:t>→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97298" y="3108960"/>
            <a:ext cx="2997098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1E2761"/>
                </a:solidFill>
                <a:latin typeface="Calibri"/>
              </a:rPr>
              <a:t>Умовна логіка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43018" y="3749039"/>
            <a:ext cx="2905658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препрес і змінні дані: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«якщо поле порожнє,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то приховати блок»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143036" y="2011680"/>
            <a:ext cx="3362858" cy="3611880"/>
          </a:xfrm>
          <a:prstGeom prst="roundRect">
            <a:avLst>
              <a:gd name="adj" fmla="val 8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9504426" y="2304288"/>
            <a:ext cx="640080" cy="640080"/>
          </a:xfrm>
          <a:prstGeom prst="ellipse">
            <a:avLst/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200" b="1">
                <a:solidFill>
                  <a:srgbClr val="FFFFFF"/>
                </a:solidFill>
                <a:latin typeface="Calibri"/>
              </a:rPr>
              <a:t>⊢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325916" y="3108960"/>
            <a:ext cx="2997098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1E2761"/>
                </a:solidFill>
                <a:latin typeface="Calibri"/>
              </a:rPr>
              <a:t>Редакційні правила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71636" y="3749039"/>
            <a:ext cx="2905658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стиль як modus tollens: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«не курсив ⇒ це не цитата»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21792" y="457200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Головне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31520" y="2743200"/>
            <a:ext cx="1101051" cy="128016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000" b="1">
                <a:solidFill>
                  <a:srgbClr val="1E2761"/>
                </a:solidFill>
                <a:latin typeface="Calibri"/>
              </a:rPr>
              <a:t>¬  ∧  ∨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106891" y="2743200"/>
            <a:ext cx="1101051" cy="1280160"/>
          </a:xfrm>
          <a:prstGeom prst="roundRect">
            <a:avLst>
              <a:gd name="adj" fmla="val 12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000" b="1">
                <a:solidFill>
                  <a:srgbClr val="1E2761"/>
                </a:solidFill>
                <a:latin typeface="Calibri"/>
              </a:rPr>
              <a:t>→  ↔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482263" y="2743200"/>
            <a:ext cx="1101051" cy="128016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000" b="1">
                <a:solidFill>
                  <a:srgbClr val="1E2761"/>
                </a:solidFill>
                <a:latin typeface="Calibri"/>
              </a:rPr>
              <a:t>{ І, Х }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857635" y="2743200"/>
            <a:ext cx="1101051" cy="1280160"/>
          </a:xfrm>
          <a:prstGeom prst="roundRect">
            <a:avLst>
              <a:gd name="adj" fmla="val 12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000" b="1">
                <a:solidFill>
                  <a:srgbClr val="1E2761"/>
                </a:solidFill>
                <a:latin typeface="Calibri"/>
              </a:rPr>
              <a:t>ППФ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33007" y="2743200"/>
            <a:ext cx="1101051" cy="128016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000" b="1">
                <a:solidFill>
                  <a:srgbClr val="1E2761"/>
                </a:solidFill>
                <a:latin typeface="Calibri"/>
              </a:rPr>
              <a:t>тавтологія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608379" y="2743200"/>
            <a:ext cx="1101051" cy="1280160"/>
          </a:xfrm>
          <a:prstGeom prst="roundRect">
            <a:avLst>
              <a:gd name="adj" fmla="val 12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000" b="1">
                <a:solidFill>
                  <a:srgbClr val="1E2761"/>
                </a:solidFill>
                <a:latin typeface="Calibri"/>
              </a:rPr>
              <a:t>A ⊨ B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983751" y="2743200"/>
            <a:ext cx="1101051" cy="128016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000" b="1">
                <a:solidFill>
                  <a:srgbClr val="1E2761"/>
                </a:solidFill>
                <a:latin typeface="Calibri"/>
              </a:rPr>
              <a:t>⊢ = ⊨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0359123" y="2743200"/>
            <a:ext cx="1101051" cy="1280160"/>
          </a:xfrm>
          <a:prstGeom prst="roundRect">
            <a:avLst>
              <a:gd name="adj" fmla="val 12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000" b="1">
                <a:solidFill>
                  <a:srgbClr val="1E2761"/>
                </a:solidFill>
                <a:latin typeface="Calibri"/>
              </a:rPr>
              <a:t>відділення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4572000"/>
            <a:ext cx="1088136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500" b="0" i="0">
                <a:solidFill>
                  <a:srgbClr val="5A6472"/>
                </a:solidFill>
                <a:latin typeface="Calibri"/>
              </a:rPr>
              <a:t>висловлення · зв'язки · таблиця істинності · формула = тавтологія / суперечність / нейтральна · наслідок ⊨ · правила виводу · ⊢ ≡ ⊨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784080" y="-1554480"/>
            <a:ext cx="4206240" cy="4206240"/>
          </a:xfrm>
          <a:prstGeom prst="ellipse">
            <a:avLst/>
          </a:prstGeom>
          <a:noFill/>
          <a:ln w="254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1554480"/>
            <a:ext cx="329184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0000" b="1" i="0">
                <a:solidFill>
                  <a:srgbClr val="1C7293"/>
                </a:solidFill>
                <a:latin typeface="Calibri"/>
              </a:rPr>
              <a:t>→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23360" y="2743200"/>
            <a:ext cx="7498079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4000" b="1" i="0">
                <a:solidFill>
                  <a:srgbClr val="FFFFFF"/>
                </a:solidFill>
                <a:latin typeface="Calibri"/>
              </a:rPr>
              <a:t>Далі: Лекція 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69080" y="3886200"/>
            <a:ext cx="740664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800" b="0" i="0">
                <a:solidFill>
                  <a:srgbClr val="7FD9C0"/>
                </a:solidFill>
                <a:latin typeface="Calibri"/>
              </a:rPr>
              <a:t>Логіка предикатів — предикати та квантори ∀, ∃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784080" y="-1554480"/>
            <a:ext cx="4206240" cy="4206240"/>
          </a:xfrm>
          <a:prstGeom prst="ellipse">
            <a:avLst/>
          </a:prstGeom>
          <a:noFill/>
          <a:ln w="254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1554480"/>
            <a:ext cx="329184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0000" b="1" i="0">
                <a:solidFill>
                  <a:srgbClr val="1C7293"/>
                </a:solidFill>
                <a:latin typeface="Calibri"/>
              </a:rPr>
              <a:t>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23360" y="2743200"/>
            <a:ext cx="7498079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4000" b="1" i="0">
                <a:solidFill>
                  <a:srgbClr val="FFFFFF"/>
                </a:solidFill>
                <a:latin typeface="Calibri"/>
              </a:rPr>
              <a:t>Висловлення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69080" y="3886200"/>
            <a:ext cx="740664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800" b="0" i="0">
                <a:solidFill>
                  <a:srgbClr val="7FD9C0"/>
                </a:solidFill>
                <a:latin typeface="Calibri"/>
              </a:rPr>
              <a:t>істинне або хибне · атом і складене · зв'язки ¬ ∧ ∨ → ↔ · природна мова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5.1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Висловлення — істинне або хибне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874519"/>
            <a:ext cx="6949440" cy="822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900" b="1" i="0">
                <a:solidFill>
                  <a:srgbClr val="1A2138"/>
                </a:solidFill>
                <a:latin typeface="Calibri"/>
              </a:rPr>
              <a:t>Дніпро впадає в Чорне море.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863840" y="1874519"/>
            <a:ext cx="548640" cy="822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2400" b="1" i="0">
                <a:solidFill>
                  <a:srgbClr val="5A6472"/>
                </a:solidFill>
                <a:latin typeface="Calibri"/>
              </a:rPr>
              <a:t>→</a:t>
            </a:r>
          </a:p>
        </p:txBody>
      </p:sp>
      <p:sp>
        <p:nvSpPr>
          <p:cNvPr id="6" name="Oval 5"/>
          <p:cNvSpPr/>
          <p:nvPr/>
        </p:nvSpPr>
        <p:spPr>
          <a:xfrm>
            <a:off x="8641080" y="2002536"/>
            <a:ext cx="566928" cy="566928"/>
          </a:xfrm>
          <a:prstGeom prst="ellipse">
            <a:avLst/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200" b="1">
                <a:solidFill>
                  <a:srgbClr val="FFFFFF"/>
                </a:solidFill>
                <a:latin typeface="Calibri"/>
              </a:rPr>
              <a:t>І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418320" y="1874519"/>
            <a:ext cx="2606040" cy="822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300" b="0" i="0">
                <a:solidFill>
                  <a:srgbClr val="5A6472"/>
                </a:solidFill>
                <a:latin typeface="Calibri"/>
              </a:rPr>
              <a:t>істинне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2697479"/>
            <a:ext cx="6949440" cy="822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900" b="1" i="0">
                <a:solidFill>
                  <a:srgbClr val="1A2138"/>
                </a:solidFill>
                <a:latin typeface="Calibri"/>
              </a:rPr>
              <a:t>Дніпро впадає в Азовське море.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863840" y="2697479"/>
            <a:ext cx="548640" cy="822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2400" b="1" i="0">
                <a:solidFill>
                  <a:srgbClr val="5A6472"/>
                </a:solidFill>
                <a:latin typeface="Calibri"/>
              </a:rPr>
              <a:t>→</a:t>
            </a:r>
          </a:p>
        </p:txBody>
      </p:sp>
      <p:sp>
        <p:nvSpPr>
          <p:cNvPr id="10" name="Oval 9"/>
          <p:cNvSpPr/>
          <p:nvPr/>
        </p:nvSpPr>
        <p:spPr>
          <a:xfrm>
            <a:off x="8641080" y="2825496"/>
            <a:ext cx="566928" cy="566928"/>
          </a:xfrm>
          <a:prstGeom prst="ellipse">
            <a:avLst/>
          </a:prstGeom>
          <a:solidFill>
            <a:srgbClr val="E457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200" b="1">
                <a:solidFill>
                  <a:srgbClr val="FFFFFF"/>
                </a:solidFill>
                <a:latin typeface="Calibri"/>
              </a:rPr>
              <a:t>Х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418320" y="2697479"/>
            <a:ext cx="2606040" cy="822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300" b="0" i="0">
                <a:solidFill>
                  <a:srgbClr val="5A6472"/>
                </a:solidFill>
                <a:latin typeface="Calibri"/>
              </a:rPr>
              <a:t>хибне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7240" y="3520439"/>
            <a:ext cx="6949440" cy="822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900" b="1" i="0">
                <a:solidFill>
                  <a:srgbClr val="1A2138"/>
                </a:solidFill>
                <a:latin typeface="Calibri"/>
              </a:rPr>
              <a:t>Яке сьогодні число?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63840" y="3520439"/>
            <a:ext cx="548640" cy="822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2400" b="1" i="0">
                <a:solidFill>
                  <a:srgbClr val="5A6472"/>
                </a:solidFill>
                <a:latin typeface="Calibri"/>
              </a:rPr>
              <a:t>→</a:t>
            </a:r>
          </a:p>
        </p:txBody>
      </p:sp>
      <p:sp>
        <p:nvSpPr>
          <p:cNvPr id="14" name="Oval 13"/>
          <p:cNvSpPr/>
          <p:nvPr/>
        </p:nvSpPr>
        <p:spPr>
          <a:xfrm>
            <a:off x="8641080" y="3648456"/>
            <a:ext cx="566928" cy="566928"/>
          </a:xfrm>
          <a:prstGeom prst="ellipse">
            <a:avLst/>
          </a:prstGeom>
          <a:solidFill>
            <a:srgbClr val="5A64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200" b="1">
                <a:solidFill>
                  <a:srgbClr val="FFFFFF"/>
                </a:solidFill>
                <a:latin typeface="Calibri"/>
              </a:rPr>
              <a:t>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418320" y="3520439"/>
            <a:ext cx="2606040" cy="822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300" b="0" i="0">
                <a:solidFill>
                  <a:srgbClr val="5A6472"/>
                </a:solidFill>
                <a:latin typeface="Calibri"/>
              </a:rPr>
              <a:t>не висловлення (запитання)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7240" y="4343400"/>
            <a:ext cx="6949440" cy="822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900" b="1" i="0">
                <a:solidFill>
                  <a:srgbClr val="1A2138"/>
                </a:solidFill>
                <a:latin typeface="Calibri"/>
              </a:rPr>
              <a:t>«X ділиться на 5»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863840" y="4343400"/>
            <a:ext cx="548640" cy="822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2400" b="1" i="0">
                <a:solidFill>
                  <a:srgbClr val="5A6472"/>
                </a:solidFill>
                <a:latin typeface="Calibri"/>
              </a:rPr>
              <a:t>→</a:t>
            </a:r>
          </a:p>
        </p:txBody>
      </p:sp>
      <p:sp>
        <p:nvSpPr>
          <p:cNvPr id="18" name="Oval 17"/>
          <p:cNvSpPr/>
          <p:nvPr/>
        </p:nvSpPr>
        <p:spPr>
          <a:xfrm>
            <a:off x="8641080" y="4471416"/>
            <a:ext cx="566928" cy="566928"/>
          </a:xfrm>
          <a:prstGeom prst="ellipse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200" b="1">
                <a:solidFill>
                  <a:srgbClr val="FFFFFF"/>
                </a:solidFill>
                <a:latin typeface="Calibri"/>
              </a:rPr>
              <a:t>x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418320" y="4343400"/>
            <a:ext cx="2606040" cy="822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300" b="0" i="0">
                <a:solidFill>
                  <a:srgbClr val="5A6472"/>
                </a:solidFill>
                <a:latin typeface="Calibri"/>
              </a:rPr>
              <a:t>відкрите — залежить від X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0080" y="5440680"/>
            <a:ext cx="10881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500" b="0" i="1">
                <a:solidFill>
                  <a:srgbClr val="5A6472"/>
                </a:solidFill>
                <a:latin typeface="Calibri"/>
              </a:rPr>
              <a:t>Висловлення має рівно одне значення з множини { І, Х }; запитання, накази й відкриті речення — поза грою.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5.2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Атом і складене висловлення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005840" y="1965960"/>
            <a:ext cx="4114800" cy="1554480"/>
          </a:xfrm>
          <a:prstGeom prst="roundRect">
            <a:avLst>
              <a:gd name="adj" fmla="val 9000"/>
            </a:avLst>
          </a:prstGeom>
          <a:solidFill>
            <a:srgbClr val="EEF2FA"/>
          </a:solidFill>
          <a:ln w="25400">
            <a:solidFill>
              <a:srgbClr val="1E276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2770632" y="2148840"/>
            <a:ext cx="585216" cy="585216"/>
          </a:xfrm>
          <a:prstGeom prst="ellipse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400" b="1">
                <a:solidFill>
                  <a:srgbClr val="FFFFFF"/>
                </a:solidFill>
                <a:latin typeface="Calibri"/>
              </a:rPr>
              <a:t>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2862072"/>
            <a:ext cx="3749039" cy="53035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600" b="1" i="0">
                <a:solidFill>
                  <a:srgbClr val="1A2138"/>
                </a:solidFill>
                <a:latin typeface="Calibri"/>
              </a:rPr>
              <a:t>Петро запізнювався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040880" y="1965960"/>
            <a:ext cx="4114800" cy="1554480"/>
          </a:xfrm>
          <a:prstGeom prst="roundRect">
            <a:avLst>
              <a:gd name="adj" fmla="val 9000"/>
            </a:avLst>
          </a:prstGeom>
          <a:solidFill>
            <a:srgbClr val="EEF2FA"/>
          </a:solidFill>
          <a:ln w="254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8805672" y="2148840"/>
            <a:ext cx="585216" cy="585216"/>
          </a:xfrm>
          <a:prstGeom prst="ellipse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400" b="1">
                <a:solidFill>
                  <a:srgbClr val="FFFFFF"/>
                </a:solidFill>
                <a:latin typeface="Calibri"/>
              </a:rPr>
              <a:t>Q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223760" y="2862072"/>
            <a:ext cx="3749039" cy="53035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600" b="1" i="0">
                <a:solidFill>
                  <a:srgbClr val="1A2138"/>
                </a:solidFill>
                <a:latin typeface="Calibri"/>
              </a:rPr>
              <a:t>Петро перевищив швидкість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120640" y="2148840"/>
            <a:ext cx="1920240" cy="11887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4800" b="1" i="0">
                <a:solidFill>
                  <a:srgbClr val="0F766E"/>
                </a:solidFill>
                <a:latin typeface="Calibri"/>
              </a:rPr>
              <a:t>∧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641848" y="3566160"/>
            <a:ext cx="914400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3000" b="1" i="0">
                <a:solidFill>
                  <a:srgbClr val="1E2761"/>
                </a:solidFill>
                <a:latin typeface="Calibri"/>
              </a:rPr>
              <a:t>↓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743200" y="4114800"/>
            <a:ext cx="6675120" cy="1280160"/>
          </a:xfrm>
          <a:prstGeom prst="roundRect">
            <a:avLst>
              <a:gd name="adj" fmla="val 10000"/>
            </a:avLst>
          </a:prstGeom>
          <a:solidFill>
            <a:srgbClr val="EEF2FA"/>
          </a:solidFill>
          <a:ln w="31750">
            <a:solidFill>
              <a:srgbClr val="0F766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2743200" y="4224528"/>
            <a:ext cx="66751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600" b="1" i="0">
                <a:solidFill>
                  <a:srgbClr val="0F766E"/>
                </a:solidFill>
                <a:latin typeface="Calibri"/>
              </a:rPr>
              <a:t>P ∧ Q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743200" y="4828032"/>
            <a:ext cx="66751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500" b="1" i="0">
                <a:solidFill>
                  <a:srgbClr val="1A2138"/>
                </a:solidFill>
                <a:latin typeface="Calibri"/>
              </a:rPr>
              <a:t>«Петро запізнювався  і  перевищив швидкість»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" y="5806440"/>
            <a:ext cx="10881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500" b="0" i="1">
                <a:solidFill>
                  <a:srgbClr val="5A6472"/>
                </a:solidFill>
                <a:latin typeface="Calibri"/>
              </a:rPr>
              <a:t>істиннісна функційність: значення складеного — лише зі значень P, Q і змісту зв'язки, і нічого більше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5.3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Імплікація: чотири форми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417320" y="1965960"/>
            <a:ext cx="4297680" cy="1554480"/>
          </a:xfrm>
          <a:prstGeom prst="roundRect">
            <a:avLst>
              <a:gd name="adj" fmla="val 9000"/>
            </a:avLst>
          </a:prstGeom>
          <a:solidFill>
            <a:srgbClr val="EEF2FA"/>
          </a:solidFill>
          <a:ln w="25400">
            <a:solidFill>
              <a:srgbClr val="0F766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554480" y="2112264"/>
            <a:ext cx="40233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400" b="1" i="0">
                <a:solidFill>
                  <a:srgbClr val="0F766E"/>
                </a:solidFill>
                <a:latin typeface="Calibri"/>
              </a:rPr>
              <a:t>Пряма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54480" y="2423160"/>
            <a:ext cx="4023360" cy="960119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2700" b="1" i="0">
                <a:solidFill>
                  <a:srgbClr val="1A2138"/>
                </a:solidFill>
                <a:latin typeface="Calibri"/>
              </a:rPr>
              <a:t>P → Q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92240" y="1965960"/>
            <a:ext cx="4297680" cy="1554480"/>
          </a:xfrm>
          <a:prstGeom prst="roundRect">
            <a:avLst>
              <a:gd name="adj" fmla="val 9000"/>
            </a:avLst>
          </a:prstGeom>
          <a:solidFill>
            <a:srgbClr val="EEF2FA"/>
          </a:solidFill>
          <a:ln w="25400">
            <a:solidFill>
              <a:srgbClr val="5A64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629400" y="2112264"/>
            <a:ext cx="40233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400" b="1" i="0">
                <a:solidFill>
                  <a:srgbClr val="5A6472"/>
                </a:solidFill>
                <a:latin typeface="Calibri"/>
              </a:rPr>
              <a:t>Обернена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29400" y="2423160"/>
            <a:ext cx="4023360" cy="960119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2700" b="1" i="0">
                <a:solidFill>
                  <a:srgbClr val="1A2138"/>
                </a:solidFill>
                <a:latin typeface="Calibri"/>
              </a:rPr>
              <a:t>Q → P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417320" y="3749039"/>
            <a:ext cx="4297680" cy="1554480"/>
          </a:xfrm>
          <a:prstGeom prst="roundRect">
            <a:avLst>
              <a:gd name="adj" fmla="val 9000"/>
            </a:avLst>
          </a:prstGeom>
          <a:solidFill>
            <a:srgbClr val="EEF2FA"/>
          </a:solidFill>
          <a:ln w="25400">
            <a:solidFill>
              <a:srgbClr val="5A64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554480" y="3895344"/>
            <a:ext cx="40233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400" b="1" i="0">
                <a:solidFill>
                  <a:srgbClr val="5A6472"/>
                </a:solidFill>
                <a:latin typeface="Calibri"/>
              </a:rPr>
              <a:t>Протилежна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54480" y="4206240"/>
            <a:ext cx="4023360" cy="960119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2700" b="1" i="0">
                <a:solidFill>
                  <a:srgbClr val="1A2138"/>
                </a:solidFill>
                <a:latin typeface="Calibri"/>
              </a:rPr>
              <a:t>¬P → ¬Q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492240" y="3749039"/>
            <a:ext cx="4297680" cy="1554480"/>
          </a:xfrm>
          <a:prstGeom prst="roundRect">
            <a:avLst>
              <a:gd name="adj" fmla="val 9000"/>
            </a:avLst>
          </a:prstGeom>
          <a:solidFill>
            <a:srgbClr val="EEF2FA"/>
          </a:solidFill>
          <a:ln w="25400">
            <a:solidFill>
              <a:srgbClr val="0F766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629400" y="3895344"/>
            <a:ext cx="40233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400" b="1" i="0">
                <a:solidFill>
                  <a:srgbClr val="0F766E"/>
                </a:solidFill>
                <a:latin typeface="Calibri"/>
              </a:rPr>
              <a:t>Контрапозиція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4206240"/>
            <a:ext cx="4023360" cy="960119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2700" b="1" i="0">
                <a:solidFill>
                  <a:srgbClr val="1A2138"/>
                </a:solidFill>
                <a:latin typeface="Calibri"/>
              </a:rPr>
              <a:t>¬Q → ¬P</a:t>
            </a:r>
          </a:p>
        </p:txBody>
      </p:sp>
      <p:sp>
        <p:nvSpPr>
          <p:cNvPr id="16" name="Oval 15"/>
          <p:cNvSpPr/>
          <p:nvPr/>
        </p:nvSpPr>
        <p:spPr>
          <a:xfrm>
            <a:off x="5797296" y="3310128"/>
            <a:ext cx="603504" cy="603504"/>
          </a:xfrm>
          <a:prstGeom prst="ellipse">
            <a:avLst/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200" b="1">
                <a:solidFill>
                  <a:srgbClr val="FFFFFF"/>
                </a:solidFill>
                <a:latin typeface="Calibri"/>
              </a:rPr>
              <a:t>≡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0080" y="5623560"/>
            <a:ext cx="10881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600" b="0" i="1">
                <a:solidFill>
                  <a:srgbClr val="5A6472"/>
                </a:solidFill>
                <a:latin typeface="Calibri"/>
              </a:rPr>
              <a:t>P → Q рівносильна лише контрапозиції ¬Q → ¬P (зелені), але не оберненій чи протилежній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5.4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Операції та таблиці істинності</a:t>
            </a:r>
          </a:p>
        </p:txBody>
      </p:sp>
      <p:pic>
        <p:nvPicPr>
          <p:cNvPr id="4" name="Picture 3" descr="l05_truth_op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2434" y="1783080"/>
            <a:ext cx="7736650" cy="3977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¬    ∧    ∨    →    ↔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5.4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Включне чи виключне „або“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783080"/>
            <a:ext cx="5257800" cy="2468880"/>
          </a:xfrm>
          <a:prstGeom prst="roundRect">
            <a:avLst>
              <a:gd name="adj" fmla="val 6000"/>
            </a:avLst>
          </a:prstGeom>
          <a:solidFill>
            <a:srgbClr val="EEF2FA"/>
          </a:solidFill>
          <a:ln w="254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05840" y="1965960"/>
            <a:ext cx="4800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200" b="1" i="0">
                <a:solidFill>
                  <a:srgbClr val="1C7293"/>
                </a:solidFill>
                <a:latin typeface="Calibri"/>
              </a:rPr>
              <a:t>∨   включне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2542032"/>
            <a:ext cx="480060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500" b="1" i="0">
                <a:solidFill>
                  <a:srgbClr val="1A2138"/>
                </a:solidFill>
                <a:latin typeface="Calibri"/>
              </a:rPr>
              <a:t>істинне, коли істинна хоч одна — і коли обидві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3200400"/>
            <a:ext cx="48006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400" b="0" i="1">
                <a:solidFill>
                  <a:srgbClr val="5A6472"/>
                </a:solidFill>
                <a:latin typeface="Calibri"/>
              </a:rPr>
              <a:t>«вивчає математику або інформатику» —</a:t>
            </a:r>
          </a:p>
          <a:p>
            <a:pPr algn="l"/>
            <a:r>
              <a:rPr sz="1400" b="0" i="1">
                <a:solidFill>
                  <a:srgbClr val="5A6472"/>
                </a:solidFill>
                <a:latin typeface="Calibri"/>
              </a:rPr>
              <a:t>подвійна спеціалізація теж підходить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199632" y="1783080"/>
            <a:ext cx="5257800" cy="2468880"/>
          </a:xfrm>
          <a:prstGeom prst="roundRect">
            <a:avLst>
              <a:gd name="adj" fmla="val 6000"/>
            </a:avLst>
          </a:prstGeom>
          <a:solidFill>
            <a:srgbClr val="EEF2FA"/>
          </a:solidFill>
          <a:ln w="25400">
            <a:solidFill>
              <a:srgbClr val="E4572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73952" y="1965960"/>
            <a:ext cx="4800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200" b="1" i="0">
                <a:solidFill>
                  <a:srgbClr val="E4572E"/>
                </a:solidFill>
                <a:latin typeface="Calibri"/>
              </a:rPr>
              <a:t>⊕   виключне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73952" y="2542032"/>
            <a:ext cx="480060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500" b="1" i="0">
                <a:solidFill>
                  <a:srgbClr val="1A2138"/>
                </a:solidFill>
                <a:latin typeface="Calibri"/>
              </a:rPr>
              <a:t>істинне рівно тоді, коли істинна одна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73952" y="3200400"/>
            <a:ext cx="48006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400" b="0" i="1">
                <a:solidFill>
                  <a:srgbClr val="5A6472"/>
                </a:solidFill>
                <a:latin typeface="Calibri"/>
              </a:rPr>
              <a:t>«суп або салат, але не обидва» —</a:t>
            </a:r>
          </a:p>
          <a:p>
            <a:pPr algn="l"/>
            <a:r>
              <a:rPr sz="1400" b="0" i="1">
                <a:solidFill>
                  <a:srgbClr val="5A6472"/>
                </a:solidFill>
                <a:latin typeface="Calibri"/>
              </a:rPr>
              <a:t>саме це має на увазі меню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31520" y="4572000"/>
            <a:ext cx="10725912" cy="86868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097280" y="4572000"/>
            <a:ext cx="2743200" cy="8686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800" b="1" i="0">
                <a:solidFill>
                  <a:srgbClr val="5A6472"/>
                </a:solidFill>
                <a:latin typeface="Calibri"/>
              </a:rPr>
              <a:t>обидва істинні: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931920" y="4572000"/>
            <a:ext cx="3291840" cy="8686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2000" b="1" i="0">
                <a:solidFill>
                  <a:srgbClr val="0F766E"/>
                </a:solidFill>
                <a:latin typeface="Calibri"/>
              </a:rPr>
              <a:t>A ∨ B  =  І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498079" y="4572000"/>
            <a:ext cx="3291840" cy="8686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2000" b="1" i="0">
                <a:solidFill>
                  <a:srgbClr val="E4572E"/>
                </a:solidFill>
                <a:latin typeface="Calibri"/>
              </a:rPr>
              <a:t>A ⊕ B  =  Х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" y="57150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000" b="1" i="0">
                <a:solidFill>
                  <a:srgbClr val="1A2138"/>
                </a:solidFill>
                <a:latin typeface="Calibri"/>
              </a:rPr>
              <a:t>A ⊕ B  ≡  (A ∨ B) ∧ ¬(A ∧ B)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5.5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Аналоги природної мови</a:t>
            </a:r>
          </a:p>
        </p:txBody>
      </p:sp>
      <p:pic>
        <p:nvPicPr>
          <p:cNvPr id="4" name="Picture 3" descr="l05_analogu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901" y="1783080"/>
            <a:ext cx="7303716" cy="3977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«тільки якщо» = →      «ні …, ні …» = ¬(· ∨ ·)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