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Логіка висловлень (Лекція 5) бачить речення лише ззовні — як 0 або 1. Сьогодні зазираємо всередину: предикати (речення зі змінними), квантори ∀/∃ для «всіх» і «деяких», закони алгебри предикатів, стандартна форма — і Пролог, де все це стає мовою програмування.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Найтонше місце теми. На ℕ з P(x,y) = «y &gt; x»: ∀x∃y(y&gt;x) істинне (для кожного x беремо y = x+1), а ∃y∀x(y&gt;x) хибне (немає числа, більшого за всі натуральні). Справджується лише імплікація ∃y∀x ⟹ ∀x∃y, обернене — ні (Твердження 6.10). Плутанина цих форм — джерело безлічі помилок у математиці й у специфікаціях програм.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Кожен закон доводиться семантично — обчисленням умов істинності обох частин. Найважливіші — де Морган для кванторів (наступний слайд). Увага на перестановку: однойменні квантори (∀∀, ∃∃) переставні, а різнойменні — ні, бо ∀x∃y ≠ ∃y∀x.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Найважливіший закон лекції: заперечення проходить крізь квантор, міняючи його на протилежний і переходячи всередину. «Не всі парні» ≡ «існує непарне»: ¬∀x ПАРНЕ(x) ≡ ∃x ¬ПАРНЕ(x). На скінченній області це просто де Морган для ∧/∨: заперечення великої кон'юнкції — велика диз'юнкція заперечень.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Чотири кроки зводять будь-яку формулу до рівносильної ВНФ. Крок 1 — усуваємо → і ↔ через ¬, ∨, ∧. Крок 2 — проштовхуємо заперечення до предикатів (де Морган для зв'язок і для кванторів). Крок 3 — роз'єднуємо змінні, щоб кожен квантор мав власну унікальну. Крок 4 — виносимо квантори вперед, зберігаючи їхній відносний порядок. Наступний слайд — повний приклад.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Повний приклад φ = ∀x P(x) → ∀x Q(x). Крок 1 (усунути →): ¬∀x P(x) ∨ ∀x Q(x). Крок 2 (де Морган для ∀): ∃x ¬P(x) ∨ ∀x Q(x). Крок 3: обидва квантори зв'язували x — перейменовуємо другий x у z. Крок 4: виносимо квантори у префікс зі збереженням порядку → ∃x ∀z (¬P(x) ∨ Q(z)). Це вже ВНФ: префікс ∃x ∀z, матриця ¬P(x) ∨ Q(z).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Невелика база знань: студенти належать до груп, групи вивчають предмети, а викладачі ці предмети викладають (предикати student, studies, teaches, mark). Саме ці факти й задають базу знань Пролога на наступному слайді. Генеалогічне дерево — інший приклад того самого підходу — розбираємо в Лабораторній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Пролог — пряма реалізація логіки предикатів. Факти — істинні атомарні формули (область істинності переліком). Правило h :- b1, b2 — це імплікація h ← b1 ∧ b2; кілька правил з тією ж головою дають диз'юнкцію. Питання ?- G просить довести ціль: щоб довести lecturer_of_student(samantsov, zabuzhka), Пролог бере предмет C=odm і групу G=vpvps23 та перевіряє student(zabuzhka, vpvps23). Змінні (велика літера) неявно під ∀. Генеалогічний приклад — уже в Лабораторній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Логіка предикатів усюди в поліграфії. SQL-запит SELECT…WHERE — це предикат над рядками таблиці, а ALL/EXISTS — квантори ∀/∃ (реляційна модель — Лекція 2). Preflight перед друком перевіряє універсально квантований предикат: кожен об'єкт сторінки задовольняє вимоги; знайдений контрприклад — це помилка оператору. Обмеження макета теж задають предикатами.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Словник лекції: предикат P(x) як відображення M → {0,1}; місність; терм (об'єкт) проти формули (істинність); квантори ∀ / ∃; де Морган для кванторів ¬∀ = ∃¬; випереджена нормальна форма; Пролог. Це мова, якою говоритимемо про відношення, бази даних і обмеження.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Логіку предикатів утілимо на практиці: у Лабораторній роботі 2 ви збудуєте базу знань про генеалогічне дерево в середовищі SWISH — факти, власні правила (uncle, cousin) і питання до інтерпретатора.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карта: предикати (речення зі змінною) → квантори ∀ / ∃ → закони алгебри предикатів → випереджена нормальна форма → Пролог як логіка предикатів у дії. Наприкінці — місток до Лабораторної роботи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Предикат — правило P: M → {0,1}: кожному елементу області визначення M воно приписує 0 (хиба) або 1 (істина). На рисунку ПАРНЕ на M = {1,…,5}: 2 і 4 йдуть у 1, решта — у 0. Означення дослівно збігається з означенням функції (Лекція 1), тож предикат ще звуть характеристичною функцією.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Кожному предикатові відповідає множина I = {x ∈ M | P(x) = 1} — його область істинності; для ПАРНЕ на {1,…,5} це {2,4}. Отже предикати й підмножини — те саме під різними кутами: підмножина A задає предикат «належати A», а предикат задає підмножину. Це рівно задання множини характеристичною властивістю з §1.2.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Місність (арність) — число аргументів. 0-місний предикат постійний і збігається з висловленням; 1-місний — властивість; 2-місний — бінарне відношення; далі 3-місний і вище. Порядок аргументів суттєвий: ДІЛИТЬСЯ(10,5) = 1, але ДІЛИТЬСЯ(5,10) = 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Область істинності двомісного предиката — множина пар, тобто бінарне відношення ⊆ M × M (Лекція 2). БАТЬКО(x, y) істинний, коли x — батько y; зображуємо орієнтованим графом, стрілка веде від батька до дитини. Усе, що ми знаємо про відношення, переноситься на предикати — а самі предикати оживимо на Пролозі наприкінці лекції.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Функціональний символ f: Mⁿ → M будує новий об'єкт, а предикат P: Mⁿ → {0,1} — істиннісне значення. На дереві корінь БІЛЬШЕ — предикат (дивиться на {0,1}), а нижче терм плюс(x,1) будує x+1, який лишається в M. Предикат над термами — це атомарна формула. Типова помилка — плутати терм (об'єкт) із формулою: сполучати ¬, ∧, ∨ можна лише формули.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∀x P(x) істинна, коли P(a) = 1 для КОЖНОГО a ∈ M (лівий блок: усі одиниці). ∃x P(x) істинна, коли P(a) = 1 ПРИНАЙМНІ для одного (правий блок: є нулі, але ∃ все одно 1). Якщо ∀ хибне — існує контрприклад; якщо ∃ істинне — існує свідок.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Коли область скінченна, ∀ розгортається у велику кон'юнкцію, ∃ — у велику диз'юнкцію. Саме тому закони наступного розділу — і насамперед де Морган для кванторів — це ті самі закони алгебри висловлень (Лекція 5), узяті по всій області. Ця точка зору робить закони очевидними.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8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4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5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 spc="200">
                <a:solidFill>
                  <a:srgbClr val="7FD9C0"/>
                </a:solidFill>
                <a:latin typeface="Calibri"/>
              </a:rPr>
              <a:t>ОСНОВИ ДИСКРЕТНОЇ МАТЕМАТИКИ · МОДУЛЬ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Calibri"/>
              </a:rPr>
              <a:t>Лекція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7FD9C0"/>
                </a:solidFill>
                <a:latin typeface="Calibri"/>
              </a:rPr>
              <a:t>Логіка предикатів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97680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 spc="300">
                <a:solidFill>
                  <a:srgbClr val="FFFFFF"/>
                </a:solidFill>
                <a:latin typeface="Calibri"/>
              </a:rPr>
              <a:t>P(x)     ∀     ∃     ¬∀ = ∃¬     Prolog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AEB8D0"/>
                </a:solidFill>
                <a:latin typeface="Calibri"/>
              </a:rPr>
              <a:t>G20 · Видавництво та поліграфія   ·   2 курс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Два квантори: ∀ і ∃</a:t>
            </a:r>
          </a:p>
        </p:txBody>
      </p:sp>
      <p:pic>
        <p:nvPicPr>
          <p:cNvPr id="4" name="Picture 3" descr="l06_quantifi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063" y="1783080"/>
            <a:ext cx="8863392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∀x P(x) — на всіх       ·       ∃x P(x) — хоч на одному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Квантор — велика ∧ та ∨</a:t>
            </a:r>
          </a:p>
        </p:txBody>
      </p:sp>
      <p:sp>
        <p:nvSpPr>
          <p:cNvPr id="4" name="Oval 3"/>
          <p:cNvSpPr/>
          <p:nvPr/>
        </p:nvSpPr>
        <p:spPr>
          <a:xfrm>
            <a:off x="914400" y="2240280"/>
            <a:ext cx="868680" cy="8686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400" b="1">
                <a:solidFill>
                  <a:srgbClr val="FFFFFF"/>
                </a:solidFill>
                <a:latin typeface="Calibri"/>
              </a:rPr>
              <a:t>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286000"/>
            <a:ext cx="9418320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500" b="1" i="0">
                <a:solidFill>
                  <a:srgbClr val="1A2138"/>
                </a:solidFill>
                <a:latin typeface="Calibri"/>
              </a:rPr>
              <a:t>∀x P(x)   ≡   P(a) ∧ P(b) ∧ P(c) ∧ 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3063240"/>
            <a:ext cx="9144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0" i="1">
                <a:solidFill>
                  <a:srgbClr val="5A6472"/>
                </a:solidFill>
                <a:latin typeface="Calibri"/>
              </a:rPr>
              <a:t>велика кон'юнкція — істинна, лише коли істинні всі елементи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3977639"/>
            <a:ext cx="868680" cy="8686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400" b="1">
                <a:solidFill>
                  <a:srgbClr val="FFFFFF"/>
                </a:solidFill>
                <a:latin typeface="Calibri"/>
              </a:rPr>
              <a:t>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4023360"/>
            <a:ext cx="9418320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500" b="1" i="0">
                <a:solidFill>
                  <a:srgbClr val="1A2138"/>
                </a:solidFill>
                <a:latin typeface="Calibri"/>
              </a:rPr>
              <a:t>∃x P(x)   ≡   P(a) ∨ P(b) ∨ P(c) ∨ 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4800600"/>
            <a:ext cx="9144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0" i="1">
                <a:solidFill>
                  <a:srgbClr val="5A6472"/>
                </a:solidFill>
                <a:latin typeface="Calibri"/>
              </a:rPr>
              <a:t>велика диз'юнкція — істинна, коли істинний хоч один елемент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85216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на скінченній області M = {a, b, c, …} квантори — це просто ∧ і ∨ по всіх елементах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Порядок кванторів суттєвий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002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800" b="1" i="0">
                <a:solidFill>
                  <a:srgbClr val="1E2761"/>
                </a:solidFill>
                <a:latin typeface="Calibri"/>
              </a:rPr>
              <a:t>∀x ∃y P(x, y)     ≠     ∃y ∀x P(x, y)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4846320" cy="214884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3035808"/>
            <a:ext cx="4846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0F766E"/>
                </a:solidFill>
                <a:latin typeface="Calibri"/>
              </a:rPr>
              <a:t>∀x ∃y (y &gt; x)  = 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3794760"/>
            <a:ext cx="44805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для кожного x — свій більший y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(наприклад y = x + 1)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2743200"/>
            <a:ext cx="4846320" cy="214884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25400">
            <a:solidFill>
              <a:srgbClr val="E457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09360" y="3035808"/>
            <a:ext cx="4846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E4572E"/>
                </a:solidFill>
                <a:latin typeface="Calibri"/>
              </a:rPr>
              <a:t>∃y ∀x (y &gt; x)  =  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2240" y="3794760"/>
            <a:ext cx="44805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немає числа y, більшого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за всі натуральні одразу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3492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«кожному свій y» — не те саме, що «один спільний y на всіх»   (на M = ℕ,  P = «y &gt; x»)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Закони алгебри предикатів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де Морган для кванторів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Закони — це тотожності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783080"/>
            <a:ext cx="34747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Перейменування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80560" y="1783080"/>
            <a:ext cx="72237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∀x P(x) ≡ ∀y P(y)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32888"/>
            <a:ext cx="34747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Перестановка ∀∀ / ∃∃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80560" y="2532888"/>
            <a:ext cx="72237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∀x ∀y P ≡ ∀y ∀x 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82696"/>
            <a:ext cx="34747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Дистрибутивність ∀ / ∧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80560" y="3282696"/>
            <a:ext cx="72237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∀x (P(x) ∧ Q(x)) ≡ ∀x P(x) ∧ ∀x Q(x)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032504"/>
            <a:ext cx="34747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Дистрибутивність ∃ / 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80560" y="4032504"/>
            <a:ext cx="72237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∃x (P(x) ∨ Q(x)) ≡ ∃x P(x) ∨ ∃x Q(x)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782312"/>
            <a:ext cx="34747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Де Морган для 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60" y="4782312"/>
            <a:ext cx="72237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¬ ∀x P(x) ≡ ∃x ¬P(x)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532120"/>
            <a:ext cx="34747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C7293"/>
                </a:solidFill>
                <a:latin typeface="Calibri"/>
              </a:rPr>
              <a:t>Де Морган для 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80560" y="5532120"/>
            <a:ext cx="72237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¬ ∃x P(x) ≡ ∀x ¬P(x)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6327648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1">
                <a:solidFill>
                  <a:srgbClr val="5A6472"/>
                </a:solidFill>
                <a:latin typeface="Calibri"/>
              </a:rPr>
              <a:t>≡ — рівносильність за будь-якого M;   однойменні квантори переставні, різнойменні — НІ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Де Морган для кванторів</a:t>
            </a:r>
          </a:p>
        </p:txBody>
      </p:sp>
      <p:pic>
        <p:nvPicPr>
          <p:cNvPr id="4" name="Picture 3" descr="l06_demorgan_qua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110" y="1783080"/>
            <a:ext cx="6841298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¬∀x P(x) ≡ ∃x ¬P(x)        ¬∃x P(x) ≡ ∀x ¬P(x)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Випереджена нормальна форма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префікс кванторів + безкванторна матриця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Алгоритм ВНФ — 4 кроки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2430703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581111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0649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Усунути → 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1973503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F → G  ≡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¬F ∨ 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82263" y="2011680"/>
            <a:ext cx="2430703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377575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65143" y="3108960"/>
            <a:ext cx="20649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Занести 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10863" y="3749039"/>
            <a:ext cx="1973503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де Морган +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¬¬F ≡ F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78727" y="2011680"/>
            <a:ext cx="2430703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174039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1607" y="3108960"/>
            <a:ext cx="20649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Перейменувати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07327" y="3749039"/>
            <a:ext cx="1973503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кожен квантор —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своя змінна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75191" y="2011680"/>
            <a:ext cx="2430703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970503" y="2304288"/>
            <a:ext cx="640080" cy="640080"/>
          </a:xfrm>
          <a:prstGeom prst="ellipse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58071" y="3108960"/>
            <a:ext cx="206494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Винести квантори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03791" y="3749039"/>
            <a:ext cx="1973503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у префікс;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порядок зберегти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ВНФ — крок за кроком</a:t>
            </a:r>
          </a:p>
        </p:txBody>
      </p:sp>
      <p:pic>
        <p:nvPicPr>
          <p:cNvPr id="4" name="Picture 3" descr="l06_prene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369" y="1783080"/>
            <a:ext cx="4156780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∀x P(x) → ∀x Q(x)   ⟹   ∃x ∀z (¬P(x) ∨ Q(z))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Пролог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факти  ·  правила  ·  питання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План лекції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Предикати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13827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Квантори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41854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Закони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69881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Норм. форма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597908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Пролог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663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від «речення зі змінною» через квантори ∀/∃ до логічного програмування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Навчальна база знань</a:t>
            </a:r>
          </a:p>
        </p:txBody>
      </p:sp>
      <p:pic>
        <p:nvPicPr>
          <p:cNvPr id="4" name="Picture 3" descr="l06_stud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970" y="1783080"/>
            <a:ext cx="6517578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факти Пролога  =  область істинності предикатів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Пролог: факти · правила · питання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600200"/>
            <a:ext cx="3454298" cy="4114800"/>
          </a:xfrm>
          <a:prstGeom prst="roundRect">
            <a:avLst>
              <a:gd name="adj" fmla="val 5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13232" y="1764792"/>
            <a:ext cx="3125114" cy="548640"/>
          </a:xfrm>
          <a:prstGeom prst="roundRect">
            <a:avLst>
              <a:gd name="adj" fmla="val 18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FFFFFF"/>
                </a:solidFill>
                <a:latin typeface="Calibri"/>
              </a:rPr>
              <a:t>ФАКТИ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514600"/>
            <a:ext cx="2997098" cy="3108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student(skovoroda, vpvps23).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student(zabuzhka, vpvps23).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studies(vpvps23, odm).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teaches(samantsov, odm).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mark(zabuzhka, odm, 4).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68698" y="1600200"/>
            <a:ext cx="3454298" cy="4114800"/>
          </a:xfrm>
          <a:prstGeom prst="roundRect">
            <a:avLst>
              <a:gd name="adj" fmla="val 5000"/>
            </a:avLst>
          </a:prstGeom>
          <a:solidFill>
            <a:srgbClr val="EEF2FA"/>
          </a:solidFill>
          <a:ln w="1905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533290" y="1764792"/>
            <a:ext cx="3125114" cy="548640"/>
          </a:xfrm>
          <a:prstGeom prst="roundRect">
            <a:avLst>
              <a:gd name="adj" fmla="val 1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FFFFFF"/>
                </a:solidFill>
                <a:latin typeface="Calibri"/>
              </a:rPr>
              <a:t>ПРАВИЛА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24730" y="2514600"/>
            <a:ext cx="2997098" cy="3108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lecturer_of_group(L, G) :-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    teaches(L, C),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    studies(G, C).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/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classmate(X, Y) :-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    student(X, G),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    student(Y, G),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    X \= 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88756" y="1600200"/>
            <a:ext cx="3454298" cy="4114800"/>
          </a:xfrm>
          <a:prstGeom prst="roundRect">
            <a:avLst>
              <a:gd name="adj" fmla="val 5000"/>
            </a:avLst>
          </a:prstGeom>
          <a:solidFill>
            <a:srgbClr val="EEF2FA"/>
          </a:solidFill>
          <a:ln w="190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353348" y="1764792"/>
            <a:ext cx="3125114" cy="548640"/>
          </a:xfrm>
          <a:prstGeom prst="roundRect">
            <a:avLst>
              <a:gd name="adj" fmla="val 18000"/>
            </a:avLst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FFFFFF"/>
                </a:solidFill>
                <a:latin typeface="Calibri"/>
              </a:rPr>
              <a:t>ПИТАННЯ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44788" y="2514600"/>
            <a:ext cx="2997098" cy="3108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?- teaches(samantsov, X).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X = odm ;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X = kdm.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/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?- classmate(zabuzhka, X).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X = skovoroda ;</a:t>
            </a:r>
          </a:p>
          <a:p>
            <a:pPr algn="l"/>
            <a:r>
              <a:rPr sz="1300" b="0" i="0">
                <a:solidFill>
                  <a:srgbClr val="1A2138"/>
                </a:solidFill>
                <a:latin typeface="Consolas"/>
              </a:rPr>
              <a:t>X = kidruk.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589788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:-  =  «якщо» (←)      ·      кома  =  ∧      ·      кілька правил  =  ∨      ·      змінна (велика літера) — під ∀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Застосування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Предикати у видавництві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Бази даних · SQL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SELECT … WHERE —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предикат над рядками;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∀ / ∃ = ALL / EXISTS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Preflight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∀ об'єкт сторінки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задовольняє вимоги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(300 dpi, профіль)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Обмеження макета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∀s ¬ПОРОЖНЯ(s)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∃i КОЛЬОРОВА(i)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Головне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2743200"/>
            <a:ext cx="1559509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P(x)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65349" y="2743200"/>
            <a:ext cx="1559509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∀   ∃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99178" y="2743200"/>
            <a:ext cx="1559509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терм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33007" y="2743200"/>
            <a:ext cx="1559509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¬∀ = ∃¬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66836" y="2743200"/>
            <a:ext cx="1559509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ВНФ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900666" y="2743200"/>
            <a:ext cx="1559509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1E2761"/>
                </a:solidFill>
                <a:latin typeface="Calibri"/>
              </a:rPr>
              <a:t>Prolog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5720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предикат · місність · терм проти формули · квантори ∀ ∃ · де Морган для кванторів · ВНФ · Пролог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Далі: Лабораторна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Логічні предикати: база знань на Пролозі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Предикати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предикат · область істинності · місність · терми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Предикат — це відображення</a:t>
            </a:r>
          </a:p>
        </p:txBody>
      </p:sp>
      <p:pic>
        <p:nvPicPr>
          <p:cNvPr id="4" name="Picture 3" descr="l06_predicate_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562" y="1783080"/>
            <a:ext cx="4106395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предикат  P : M → {0, 1}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Предикат ↔ підмножина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05840" y="2148840"/>
            <a:ext cx="4206240" cy="160020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2395728"/>
            <a:ext cx="4206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C7293"/>
                </a:solidFill>
                <a:latin typeface="Calibri"/>
              </a:rPr>
              <a:t>ПРЕДИКАТ  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999232"/>
            <a:ext cx="4206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A2138"/>
                </a:solidFill>
                <a:latin typeface="Calibri"/>
              </a:rPr>
              <a:t>правило  x → {0, 1}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7800" y="2578608"/>
            <a:ext cx="16459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4000" b="1" i="0">
                <a:solidFill>
                  <a:srgbClr val="1E2761"/>
                </a:solidFill>
                <a:latin typeface="Calibri"/>
              </a:rPr>
              <a:t>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49440" y="2148840"/>
            <a:ext cx="4206240" cy="160020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949440" y="2395728"/>
            <a:ext cx="4206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0F766E"/>
                </a:solidFill>
                <a:latin typeface="Calibri"/>
              </a:rPr>
              <a:t>ПІДМНОЖИНА  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9440" y="2999232"/>
            <a:ext cx="4206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A2138"/>
                </a:solidFill>
                <a:latin typeface="Calibri"/>
              </a:rPr>
              <a:t>область істинності ⊆ 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251960"/>
            <a:ext cx="108813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1E2761"/>
                </a:solidFill>
                <a:latin typeface="Calibri"/>
              </a:rPr>
              <a:t>I  =  { x ∈ M  |  P(x) = 1 }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1206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800" b="0" i="1">
                <a:solidFill>
                  <a:srgbClr val="5A6472"/>
                </a:solidFill>
                <a:latin typeface="Calibri"/>
              </a:rPr>
              <a:t>ПАРНЕ на M = {1, 2, 3, 4, 5}   →   I = {2, 4}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08076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предикат (правило) і підмножина (область істинності) — два погляди на той самий об'єкт; місток до Лекцій 1 і 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Місність предиката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810512"/>
            <a:ext cx="1463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100">
                <a:solidFill>
                  <a:srgbClr val="1C7293"/>
                </a:solidFill>
                <a:latin typeface="Calibri"/>
              </a:rPr>
              <a:t>МІСНІСТЬ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810512"/>
            <a:ext cx="3566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100">
                <a:solidFill>
                  <a:srgbClr val="1C7293"/>
                </a:solidFill>
                <a:latin typeface="Calibri"/>
              </a:rPr>
              <a:t>НАЗВА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0720" y="1810512"/>
            <a:ext cx="5852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100">
                <a:solidFill>
                  <a:srgbClr val="1C7293"/>
                </a:solidFill>
                <a:latin typeface="Calibri"/>
              </a:rPr>
              <a:t>ПРИКЛАД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2395728"/>
            <a:ext cx="658368" cy="658368"/>
          </a:xfrm>
          <a:prstGeom prst="ellipse">
            <a:avLst/>
          </a:prstGeom>
          <a:solidFill>
            <a:srgbClr val="5A64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286000"/>
            <a:ext cx="356616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E2761"/>
                </a:solidFill>
                <a:latin typeface="Calibri"/>
              </a:rPr>
              <a:t>висловлення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60720" y="2286000"/>
            <a:ext cx="585216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«5 — просте»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3291840"/>
            <a:ext cx="658368" cy="658368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03120" y="3182112"/>
            <a:ext cx="356616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E2761"/>
                </a:solidFill>
                <a:latin typeface="Calibri"/>
              </a:rPr>
              <a:t>властивість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60720" y="3182112"/>
            <a:ext cx="585216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ПРОСТЕ(x),   ПАРНЕ(x)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4187952"/>
            <a:ext cx="658368" cy="65836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078224"/>
            <a:ext cx="356616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E2761"/>
                </a:solidFill>
                <a:latin typeface="Calibri"/>
              </a:rPr>
              <a:t>відношення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60720" y="4078224"/>
            <a:ext cx="585216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ДІЛИТЬСЯ(x, y),   БІЛЬШЕ(x, y)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5084064"/>
            <a:ext cx="658368" cy="658368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974336"/>
            <a:ext cx="356616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E2761"/>
                </a:solidFill>
                <a:latin typeface="Calibri"/>
              </a:rPr>
              <a:t>тримісний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60720" y="4974336"/>
            <a:ext cx="585216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2138"/>
                </a:solidFill>
                <a:latin typeface="Calibri"/>
              </a:rPr>
              <a:t>МІЖ(x, y, z)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608076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0" i="1">
                <a:solidFill>
                  <a:srgbClr val="5A6472"/>
                </a:solidFill>
                <a:latin typeface="Calibri"/>
              </a:rPr>
              <a:t>0-місний предикат — це звичайне висловлення (Лекція 5);   2-місний — бінарне відношення (Лекція 2)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Двомісний предикат — це відношення</a:t>
            </a:r>
          </a:p>
        </p:txBody>
      </p:sp>
      <p:pic>
        <p:nvPicPr>
          <p:cNvPr id="4" name="Picture 3" descr="l06_father_rel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775" y="1783080"/>
            <a:ext cx="5825969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БАТЬКО(x, y) ⊆ M × M   —   бінарне відношення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Терми й атомарна формула</a:t>
            </a:r>
          </a:p>
        </p:txBody>
      </p:sp>
      <p:pic>
        <p:nvPicPr>
          <p:cNvPr id="4" name="Picture 3" descr="l06_term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665" y="1783080"/>
            <a:ext cx="7138189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терм → об'єкт M      ·      предикат → {0, 1}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Квантори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∀ загальності  ·  ∃ існування  ·  порядок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