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Граф — пара множин (вершини + попарні зв'язки) — найнаочніша й найуніверсальніша структура дискретної математики: мережі, схеми доріг, макети, друковані плати. Сьогодні будуємо мову й теорію графів: означення, подання, маршрути, планарність, розфарбування, дерева та ейлерові й гамільтонові обходи. Конкретні алгоритми — у Лекції 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Для орграфа aij = 1 лише за наявності дуги vi→vj, тож матриця вже не обов'язково симетрична. Сума i-го рядка дає напівстепінь виходу (тут 3, 1, 1, 1, 0), а сума j-го стовпця — напівстепінь входу (0, 1, 2, 1, 2). Порівняйте із симетричною матрицею неорієнтованого G — саме напрям ламає симетрію.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Друге стандартне подання явно фіксує зв'язок «вершина–ребро»: mij = 1, якщо vi — кінець ребра ej. У кожному стовпці рівно дві одиниці (ребро має два кінці), тож сума всіх записів = 2|E| = 12 — та сама подвійна лічба, тепер за стовпцями. Суми рядків знову дають степені 3, 2, 3, 2,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Вагова функція w приписує кожному ребру число — вартість, довжину, час чи пропускну здатність. На G: w(ab)=7, ac=4, ad=2, bc=1, ce=5, de=3. Маршрут a–c–e важить 4+5 = 9, а a–b–c–e — 7+1+5 = 13. Тепер мінімізуємо вагу, а не кількість переходів: це різниця між «найменше кроків» і «найкоротша відстань» (алгоритм Дейкстри, Лекція 8).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Як рухатися графом і що означає «зв'язний». Рух описують маршрути, які далі уточнюють, забороняючи повтори ребер або вершин.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Ланцюг — маршрут, у якому всі ребра різні; простий ланцюг — усі вершини різні; цикл — замкнений ланцюг. На G: a–b–c — простий ланцюг (довжина 2); a–c–e–d–a — простий цикл (довжина 4); a–c–b–a–d — ланцюг, але не простий (вершина a повторюється). Теорема: якщо між u і v є будь-який маршрут, то є й простий ланцюг — робочий інструмент усіх міркувань про зв'язність (граф зв'язний, якщо маршрут існує між кожною парою вершин).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структурні питання: чи малюється граф без перетинів, скільки треба фарб, і найважливіша спеціальна структура — дерево.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Планарний граф малюється на площині без перетину ребер. Формула Ейлера V − E + F = 2 дає межу E ≤ 3V − 6: для K5 (V=5, E=10) вийшло б 10 ≤ 9 — хибно, отже K5 непланарний. Для K3,3 (без трикутників) гостріша межа E ≤ 2V − 4 дає 9 ≤ 8 — теж хибно. Теорема Понтрягіна–Куратовського: K5 і K3,3 — єдині дві істотні перешкоди планарності. K3,3 — класична задача «три будинки й три колодязі».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Правильне розфарбування: суміжні вершини різного кольору. Хроматичне число χ(G) — мінімум кольорів. У G є трикутник a–b–c (кліка розміру 3), тож χ(G) ≥ 3; трьох досить: a=1, b=2, c=3, d=2, e=1. Отже χ(G) = 3. Кольорувати можна й ребра — хроматичний клас χ′(G), за теоремою Візинга χ′ ∈ {Δ, Δ+1}. Застосування: розклади (кольори — слоти, ребра — конфлікти), призначення частот, кольороподіл.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Дерево — зв'язний граф без циклів. Жорсткий зв'язок між числами вершин і ребер: |E| = |V| − 1 (доводиться індукцією, щоразу зрізаючи листок). На рисунку 7 вершин і 6 ребер. Ліс — граф без циклів (кожна компонента — дерево); з c компонентами має n − c ребер. Остовне дерево — «кістяк» зв'язного графа, з якого виростають алгоритми Прима й Крускала (Лекція 8).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Два класичні питання про повний обхід: пройти кожним ребром рівно раз (Ейлер) і кожною вершиною рівно раз (Гамільтон). Звучать симетрично, а складність — зовсім різна.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Граф (означення, термінологія, степінь і лема про рукостискання) → подання (матриці суміжності й інцидентності, ваги) → маршрути (ланцюг, простий ланцюг, цикл, зв'язність) → властивості (планарність, розфарбування, дерева) → обходи (Ейлер, Гамільтон, комівояжер).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 цієї головоломки народилася теорія графів (Ейлер, 1736). Чотири ділянки суходолу — вершини, сім мостів — ребра. Степені 5, 3, 3, 3: чотири вершини непарного степеня. Ейлерів обхід (кожним мостом рівно раз) вимагає 0 непарних вершин для замкненого циклу або рівно 2 для незамкненого ланцюга. Тут їх чотири — отже, обійти всі сім мостів рівно по разу неможливо. Така відповідь Ейлера 1736 року.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Ейлерів цикл проходить кожне ребро рівно раз і повертається на старт. Критерій: усі вершини мають парний степінь — входячи проміжною вершиною, ми виходимо ще не використаним ребром, тож ребра паруються «увійшов–вийшов». Тут центр o має степінь 4, решта — 2; обхід o–a–b–o–c–d–o (номери на ребрах указують порядок) вичерпує всі ребра. Ейлерів ланцюг, що не є циклом, існує ⟺ рівно дві вершини непарного степеня — саме вони й будуть кінцями.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Гамільтонів цикл відвідує кожну вершину рівно раз. Попри позірну симетрію з ейлеровим (ребра ↔ вершини), задача NP-складна — простого критерію немає, лише достатні умови (Дірак: усі deg ≥ n/2). У G вершини b, d, e степеня 2 змушують узяти обидва їхні ребра, і цикл замикається однозначно: a–b–c–e–d–a. Отже G гамільтонів — хоча умова Дірака (при n=5 потребує deg ≥ 2,5) тут не виконується. Дірак дає лише достатню умову.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 зваженому повному графі знайти гамільтонів цикл найменшої сумарної ваги. У K4 лише 3 різні цикли; тут оптимум 1–2–3–4–1 вагою 14 — периметр, що оминає дорогі діагоналі 6 і 7. TSP NP-складна: циклів (n−1)!/2, тож перебір безнадійний уже за кількох десятків міст; застосовують евристики (найближчий сусід, 2-opt). У поліграфії — хід ножа різака, свердління плат, черговість приладки фарбових зон.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Мова графів — щоденний цех. Трасування друкованої плати в один шар без перетинів — це планарність (Понтрягін–Куратовський). Безконфліктний розклад друку — правильне розфарбування: вершини-завдання, ребра-конфлікти, χ(G) — мінімум змін. Хід ножа різака чи свердлильної головки по отворах — задача комівояжера: мінімізувати холості переміщення. Точні алгоритми — у Лекції 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 позначеннями. Граф G=(V,E); лема про рукостискання ∑deg=2|E|; два матричні подання; хроматичне число χ(G); ейлерів (усі степені парні) та гамільтонів (NP-складно) цикли; дерево — зв'язний ациклічний граф з |E|=|V|−1. Це словник, яким говоритиме Лекція 8 про алгоритми.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Ми збудували мову й теорію графів. Наступна лекція перетворює її на інструмент: найкоротший шлях (Дейкстра), мінімальне остовне дерево (Прим, Крускал), транспортні мережі.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Починаємо з фундаменту: що таке граф, базова термінологія і найважливіша локальна характеристика вершини — її степінь.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Граф — модель об'єктів (вершини) та попарних зв'язків між ними (ребра). Наш робочий приклад проходить крізь усю лекцію: V = {a,b,c,d,e}, E = {ab, ac, ad, bc, ce, de}. Порядок графа |V| = 5, розмір |E| = 6. Малюнок — лише зручність для ока; сам граф — це пара множин, тож уся мова Лекції 1 працює тут безпосередньо.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Базова термінологія — на мультиграфі. Вершина 1 має петлю (ребро в саму себе); вершини 1 і 2 сполучені двома паралельними (кратними) ребрами; вершина 4 ізольована — сусідів немає. Простий граф забороняє і петлі, і кратні ребра. Суміжність — відношення між двома вершинами; інцидентність — між вершиною та її ребром.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Степінь deg(v) — кількість інцидентних ребер (петля рахується двічі). У G: deg a=3, b=2, c=3, d=2, e=2 — степенева послідовність (3,3,2,2,2). Сума 12 = 2·6 = 2|E|: це лема про рукостискання, бо кожне ребро додає одиницю до степенів обох своїх кінців — доводиться подвійною лічбою інцидентностей. Наслідок про парність: вершин непарного степеня завжди парна кількість. Тому 7 осіб не можуть привітатися кожна рівно з трьома (21 непарне ≠ 2|E|).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Малюнок зручний людині, та комп'ютерові потрібні числа. Три подання графа: матриця суміжності, матриця інцидентності та вагова функція.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Матриця суміжності: aij = 1, якщо вершини суміжні. Для неорієнтованого простого графа вона симетрична (aij = aji), діагональ нульова (немає петель), а сума кожного рядка дорівнює степеню вершини — тут 3, 2, 3, 2, 2, тобто вже знайома степенева послідовність. Це компактне подання, за яким комп'ютер за одну дію відповідає «чи суміжні u, v?».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Часто зв'язок напрямлений: одностороння вулиця, гіперпосилання зі сторінки u на v, відношення «передує». Орграф D = (V, A): дуга (u,v) — впорядкована пара, тож (u,v) і (v,u) різні. Степінь розщеплюється на напівстепінь виходу deg+ (стрілки, що виходять) і входу deg− (що входять). Тут a→b, a→c, a→d, b→c, c→e, d→e; сума deg+ = сума deg− = |A| = 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Основи теорії графів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G = (V, E)      deg(v)      χ(G)      V − E + F =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Матриця орграфа — несиметрична</a:t>
            </a:r>
          </a:p>
        </p:txBody>
      </p:sp>
      <p:pic>
        <p:nvPicPr>
          <p:cNvPr id="4" name="Picture 3" descr="l07_adj_di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550" y="1783080"/>
            <a:ext cx="4720419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сума рядка → deg+ · сума стовпця → deg−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Матриця інцидентності</a:t>
            </a:r>
          </a:p>
        </p:txBody>
      </p:sp>
      <p:pic>
        <p:nvPicPr>
          <p:cNvPr id="4" name="Picture 3" descr="l07_incid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62" y="1783080"/>
            <a:ext cx="544439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M = [mij]:   рядки — вершини, стовпці — ребра;   у стовпці рівно дві 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Зважений граф</a:t>
            </a:r>
          </a:p>
        </p:txBody>
      </p:sp>
      <p:pic>
        <p:nvPicPr>
          <p:cNvPr id="4" name="Picture 3" descr="l07_weigh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207" y="1783080"/>
            <a:ext cx="337110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w : E → ℝ;   вага маршруту = сума ваг його ребер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Маршрути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ланцюг · простий ланцюг · цикл · зв'язність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Маршрути, ланцюги, цикли</a:t>
            </a:r>
          </a:p>
        </p:txBody>
      </p:sp>
      <p:pic>
        <p:nvPicPr>
          <p:cNvPr id="4" name="Picture 3" descr="l07_wal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679" y="1783080"/>
            <a:ext cx="758416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простий ланцюг ⊂ ланцюг ⊂ маршрут;   цикл — замкнений ланцюг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Властивості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планарність · розфарбування · дерева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Планарність: заборонені графи</a:t>
            </a:r>
          </a:p>
        </p:txBody>
      </p:sp>
      <p:pic>
        <p:nvPicPr>
          <p:cNvPr id="4" name="Picture 3" descr="l07_forbidd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773" y="1783080"/>
            <a:ext cx="764197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E ≤ 3V − 6   ⟹   K5 і K3,3 непланарні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Розфарбування · хроматичне число</a:t>
            </a:r>
          </a:p>
        </p:txBody>
      </p:sp>
      <p:pic>
        <p:nvPicPr>
          <p:cNvPr id="4" name="Picture 3" descr="l07_colo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816" y="1783080"/>
            <a:ext cx="417188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χ(G) — найменше число кольорів; суміжні вершини — різні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Дерева й ліс</a:t>
            </a:r>
          </a:p>
        </p:txBody>
      </p:sp>
      <p:pic>
        <p:nvPicPr>
          <p:cNvPr id="4" name="Picture 3" descr="l07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002" y="1783080"/>
            <a:ext cx="561351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дерево — зв'язний ациклічний граф;   |E| = |V| − 1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Ейлер і Гамільтон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ейлерів · гамільтонів · комівояжер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Граф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Подання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Маршрути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Властивості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Обходи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п'ять кроків: від «що таке граф» до ейлерових і гамільтонових обходів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Кенігсберзькі мости</a:t>
            </a:r>
          </a:p>
        </p:txBody>
      </p:sp>
      <p:pic>
        <p:nvPicPr>
          <p:cNvPr id="4" name="Picture 3" descr="l07_konigsber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220" y="1783080"/>
            <a:ext cx="5541079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7 мостів · степені 5, 3, 3, 3 — усі непарні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Ейлерів цикл</a:t>
            </a:r>
          </a:p>
        </p:txBody>
      </p:sp>
      <p:pic>
        <p:nvPicPr>
          <p:cNvPr id="4" name="Picture 3" descr="l07_eul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857" y="1783080"/>
            <a:ext cx="5205805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ейлерів цикл ⟺ усі степені парні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Гамільтонів цикл</a:t>
            </a:r>
          </a:p>
        </p:txBody>
      </p:sp>
      <p:pic>
        <p:nvPicPr>
          <p:cNvPr id="4" name="Picture 3" descr="l07_hamilt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8571" y="1783080"/>
            <a:ext cx="3624377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простий цикл через усі вершини;   умова Дірака: deg ≥ n/2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Задача комівояжера</a:t>
            </a:r>
          </a:p>
        </p:txBody>
      </p:sp>
      <p:pic>
        <p:nvPicPr>
          <p:cNvPr id="4" name="Picture 3" descr="l07_ts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551" y="1783080"/>
            <a:ext cx="5570417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TSP: гамільтонів цикл найменшої сумарної ваги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Застосування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Графи у поліграфії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Трасування плат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розвести шар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без перетинів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планарність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Розклад друку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конфлікт — ребро,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слот — колір: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χ(G) слотів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Ніж · свердло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мінімум ходу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головки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комівояжер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G = (V, E)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03373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∑ deg = 2|E|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75227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матриця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47080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χ(G)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18934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ейлерів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90788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гамільтонів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162641" y="2743200"/>
            <a:ext cx="1297533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E2761"/>
                </a:solidFill>
                <a:latin typeface="Calibri"/>
              </a:rPr>
              <a:t>|E| = |V|−1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граф · степінь і рукостискання · подання матрицями · маршрути й цикли · планарність · розфарбування · дерева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Алгоритми на графах: Дейкстра, Прим, Крускал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Граф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означення · термінологія · степінь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Граф — пара множин</a:t>
            </a:r>
          </a:p>
        </p:txBody>
      </p:sp>
      <p:pic>
        <p:nvPicPr>
          <p:cNvPr id="4" name="Picture 3" descr="l07_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106" y="1783080"/>
            <a:ext cx="341330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G = (V, E),   V = {a,b,c,d,e},   |V| = 5,   |E| = 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Суміжність, петлі, ізольовані</a:t>
            </a:r>
          </a:p>
        </p:txBody>
      </p:sp>
      <p:pic>
        <p:nvPicPr>
          <p:cNvPr id="4" name="Picture 3" descr="l07_term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497" y="1783080"/>
            <a:ext cx="664452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суміжні вершини · петля · паралельні ребра · ізольована вершина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Степінь. Лема про рукостискання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127248" y="1783080"/>
            <a:ext cx="5943600" cy="1051560"/>
          </a:xfrm>
          <a:prstGeom prst="roundRect">
            <a:avLst>
              <a:gd name="adj" fmla="val 14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400" b="1">
                <a:solidFill>
                  <a:srgbClr val="1E2761"/>
                </a:solidFill>
                <a:latin typeface="Calibri"/>
              </a:rPr>
              <a:t>∑ deg(v) = 2 |E|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92608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кожне ребро додає 1 до степенів обох своїх кінців</a:t>
            </a:r>
          </a:p>
        </p:txBody>
      </p:sp>
      <p:sp>
        <p:nvSpPr>
          <p:cNvPr id="6" name="Oval 5"/>
          <p:cNvSpPr/>
          <p:nvPr/>
        </p:nvSpPr>
        <p:spPr>
          <a:xfrm>
            <a:off x="2346807" y="3401568"/>
            <a:ext cx="841248" cy="84124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8207" y="4288536"/>
            <a:ext cx="1298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deg 3</a:t>
            </a:r>
          </a:p>
        </p:txBody>
      </p:sp>
      <p:sp>
        <p:nvSpPr>
          <p:cNvPr id="8" name="Oval 7"/>
          <p:cNvSpPr/>
          <p:nvPr/>
        </p:nvSpPr>
        <p:spPr>
          <a:xfrm>
            <a:off x="4011015" y="3401568"/>
            <a:ext cx="841248" cy="841248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82415" y="4288536"/>
            <a:ext cx="1298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deg 2</a:t>
            </a:r>
          </a:p>
        </p:txBody>
      </p:sp>
      <p:sp>
        <p:nvSpPr>
          <p:cNvPr id="10" name="Oval 9"/>
          <p:cNvSpPr/>
          <p:nvPr/>
        </p:nvSpPr>
        <p:spPr>
          <a:xfrm>
            <a:off x="5675223" y="3401568"/>
            <a:ext cx="841248" cy="84124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46623" y="4288536"/>
            <a:ext cx="1298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deg 3</a:t>
            </a:r>
          </a:p>
        </p:txBody>
      </p:sp>
      <p:sp>
        <p:nvSpPr>
          <p:cNvPr id="12" name="Oval 11"/>
          <p:cNvSpPr/>
          <p:nvPr/>
        </p:nvSpPr>
        <p:spPr>
          <a:xfrm>
            <a:off x="7339431" y="3401568"/>
            <a:ext cx="841248" cy="841248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10831" y="4288536"/>
            <a:ext cx="1298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deg 2</a:t>
            </a:r>
          </a:p>
        </p:txBody>
      </p:sp>
      <p:sp>
        <p:nvSpPr>
          <p:cNvPr id="14" name="Oval 13"/>
          <p:cNvSpPr/>
          <p:nvPr/>
        </p:nvSpPr>
        <p:spPr>
          <a:xfrm>
            <a:off x="9003639" y="3401568"/>
            <a:ext cx="841248" cy="841248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75039" y="4288536"/>
            <a:ext cx="1298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deg 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32888" y="4919472"/>
            <a:ext cx="7132320" cy="77724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100" b="1">
                <a:solidFill>
                  <a:srgbClr val="0F766E"/>
                </a:solidFill>
                <a:latin typeface="Calibri"/>
              </a:rPr>
              <a:t>3 + 2 + 3 + 2 + 2 = 12 = 2 · 6 = 2|E|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925312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E4572E"/>
                </a:solidFill>
                <a:latin typeface="Calibri"/>
              </a:rPr>
              <a:t>Наслідок: кількість вершин непарного степеня — завжди парна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Подання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матриці суміжності й інцидентності · ваги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Матриця суміжності</a:t>
            </a:r>
          </a:p>
        </p:txBody>
      </p:sp>
      <p:pic>
        <p:nvPicPr>
          <p:cNvPr id="4" name="Picture 3" descr="l07_adj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739" y="1783080"/>
            <a:ext cx="471404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= [aij],   aij = 1 ⟺ вершини vi, vj суміжні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Орієнтований граф</a:t>
            </a:r>
          </a:p>
        </p:txBody>
      </p:sp>
      <p:pic>
        <p:nvPicPr>
          <p:cNvPr id="4" name="Picture 3" descr="l07_di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893" y="1783080"/>
            <a:ext cx="386373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D = (V, A),   дуга (u,v) впорядкована;   deg+ вихід · deg− вхід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