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Лекція 7 дала статичну мову графів; сьогодні — дії над ними. На одному зваженому графі розв'язуємо три задачі: найкоротший шлях (Дейкстра), мінімальне остовне дерево (Прим, Крускал) і максимальний потік (Форд–Фалкерсон). Наскрізна ідея — жадібність, і ми доводимо, коли вона дає оптимум.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Прим починає з A і щоразу додає найдешевше ребро, що веде з дерева назовні. Після двох кроків дерево — {A–D (5), D–B (2)}. Зверніть увагу: щойно додали D, Прим опустив ключ B з 9 до 2 через ребро D–B — тож наступним береться саме B, а не дорожче пряме ребро A–B.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Ще два кроки: додано B–F (4) і F–E (3). Прим завжди бере найдешевше ребро на межі свого дерева — а це не обов'язково найдешевше з усіх решти ребер (порівняйте з Крускалом). Залишилося під'єднати C і 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Готове МОД: шість ребер на сім вершин, сумарна вага 5+2+4+3+8+7=29. Оскільки всі ваги графа різні, МОД єдине (Наслідок 8.3) — тож Крускал зобов'язаний повернути той самий набір ребер, що й Прим, а не лише ту саму вагу.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Крускал підходить з боку ребер: сортує всі ребра за вагою і йде від найлегшого, додаючи кожне, чиї кінці лежать у різних компонентах (галочка), і пропускаючи ті, що замкнули б цикл (хрестик). Пропущено D–F (6), A–B (9), E–G (10). Перевірку «в одній компоненті?» робить union–find за майже сталий час. Результат — те саме МОД вагою 29.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Обидва алгоритми жадібні й дають те саме МОД. Прим вирощує одне зв'язне дерево від зерна, беручи найдешевше ребро на межі; його масивна версія O(n²) не залежить від m — вигідно на щільних графах. Крускал розглядає ребра глобально від найдешевшого, склеюючи фрагменти лісу через union–find — вигідно на розріджених графах і коли ребра вже відсортовані.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Тепер вага ребра означає не довжину, а пропускну здатність — скільки продукту дуга пропускає за одиницю часу. Питання: скільки всього можна пропустити від джерела s до стоку t? Це задача про максимальний потік.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Орієнтований граф із джерелом s (звідки продукт витікає) і стоком t (куди стікає); кожна дуга має пропускну здатність c. Потік f підпорядкований двом умовам: обмеження 0 ≤ f ≤ c на кожній дузі та збереження (у кожній проміжній вершині вхід = вихід). Тут усі чотири дуги мають пропускну здатність 3, потік стартує з нуля (0/3).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дійти оптимуму, іноді треба відкликати частину вже пущеного потоку — це вловлює залишкова мережа. На кожній дузі два залишки: за напрямком можна долити ще c−f (поки дуга не насичена), а проти напрямку — повернути до f одиниць (поки не порожня). Збільшуючий ланцюг — маршрут із s у t, що чергує ці напрямки; уздовж нього доливаємо Δ — найменший залишок.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Після першої ітерації прямого шляху вже немає (s→u насичена). Але в залишковій мережі є ланцюг s→v→u→t, що чергує напрямки: s–v і u–t проходимо за напрямком (порожні), а u–v — проти напрямку (вона не порожня, f=3, тож повертаємо 3 одиниці). Пропускна здатність ланцюга Δ=3. Саме зворотна дуга виправляє невдалий ранній вибір і піднімає потік до 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Обидві дуги з джерела насичені — збільшуючого ланцюга більше немає, отже потік максимальний: |f|=6. Перевірка теореми: розріз S={s} має прямі дуги s→u і s→v пропускною здатністю 3+3=6. Максимальний потік дорівнює пропускній здатності мінімального розрізу — це теорема Форда–Фалкерсона (max-flow = min-cut, Теорема 8.7).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Три обчислювальні задачі на графах, кожну розв'язує жадібний алгоритм: найдешевший маршрут від однієї вершини — Дейкстра; найдешевша зв'язна мережа — Прим і Крускал; найбільший потік крізь мережу — Форд–Фалкерсон. Наскрізне питання: чи веде локально найкращий вибір до глобального оптимуму — для цих задач відповідь «так», і ми це доведемо.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Порівняння §8.7. Дейкстра і Прим — структурні близнюки: той самий цикл «вилучити найдешевшу вершину, релаксувати ребра», відрізняється лише зміст ключа (відстань від джерела чи вага ребра в дерево), тож і час однаковий. Крускал інший за природою — керований ребрами, з сортуванням і union–find, вигідний на розріджених графах. Стежте за передумовами: Дейкстра вимагає невід'ємних ваг, Прим і Крускал — зв'язності графа.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Алгоритми на графах обслуговують фах напряму. Дейкстра прокладає найдешевший маршрут доставки накладу й маршрутизує дані в мережі друкарні (OSPF). Прим і Крускал дають найдешевший набір ліній, що з'єднує всі вузли — кабель чи живлення між цехами. Максимальний потік показує реальну пропускну здатність виробничої лінії, а мінімальний розріз указує на вузьке місце, яке варто розширити.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Підсумок. Дейкстра фіксує найближчу вершину й релаксує ребра — правильна за інваріантом зафіксованої відстані (потрібні невід'ємні ваги). МОД керується властивістю розрізу; різні ваги роблять його єдиним. Прим вирощує дерево, Крускал сортує ребра й перевіряє цикли через union–find — обидва дали те саме МОД вагою 29. Форд–Фалкерсон нарощує потік уздовж збільшуючих ланцюгів у залишковій мережі; максимальний потік дорівнює мінімальному розрізу.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цьому завершується модуль теорії графів. Наступна лекція — комбінаторика та ймовірності: методи підрахунку й оцінювання випадковості, корисні, зокрема, для контролю якості друку та вибіркових перевірок тиражу.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Задача: знайти найдешевший маршрут від джерела до всіх інших вершин при невід'ємних вагах. Це ядро GPS-навігації та маршрутизації пакетів (протокол OSPF — це Дейкстра в дії).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Один зважений граф на сім вершин A–G і дев'ять ребер — на ньому проганяємо всі алгоритми лекції, щоб порівняти результати. Усі дев'ять ваг різні: це, як доведемо в §8.2, робить мінімальне остовне дерево єдиним. Джерело для Дейкстри — вершина 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Дейкстра чергує дві дії. Жадібний вибір: із незафіксованих вершин беремо найближчу (найменша dist) і фіксуємо її. Релаксація: перевіряємо кожне її ребро — чи не дає воно коротшого маршруту до сусіда; якщо так, оновлюємо оцінку відстані й запам'ятовуємо попередника. Ключ до коректності: зафіксована відстань остаточна й ніколи не переглядається.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Вказівники prev, зібрані разом, утворюють дерево найкоротших шляхів з коренем A (помаранчеві ребра). Найдовший із них — до G: A→D→B→C→G довжиною 5+2+8+7=22. Увага: це дерево НЕ збігається з мінімальним остовним деревом — воно мінімізує відстані від кореня, а не сумарну вагу.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Слайдова подача Дейкстри: остаточні мітки з'являються по одній у порядку зростання відстані від A — це головна діагональ таблиці трасування. Джерело A(0), далі D(5), B(7), F(11), E(14), C(15) і найдальша G(22). Дорогою дві оцінки суворо покращилися релаксацією: B з 9 до 7 (через D замість прямого A–B) і G з 24 до 22 (через C замість 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Задача МОД: найдешевша сукупність зв'язків, що тримає всю мережу з'єднаною (кабель, дороги, трубопроводи). Два жадібні алгоритми — Прим і Крускал — обґрунтовує одна лема: властивість розрізу.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Розріз (S, V\S) розбиває вершини на дві частини; тут S = {A, D}. Перетинні ребра — A–B, D–B, D–F; найлегше з них (легке ребро) — D–B вагою 2. Теорема 8.2: легке ребро будь-якого розрізу, узгодженого з уже дібраним набором, безпечне — його можна додати, лишаючись усередині якогось МОД. Це спільне обґрунтування Прима й Крускала.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Алгоритми на графах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найкоротший шлях    ·    МОД    ·    max-flow = min-cut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Прим вирощує одне дерево</a:t>
            </a:r>
          </a:p>
        </p:txBody>
      </p:sp>
      <p:pic>
        <p:nvPicPr>
          <p:cNvPr id="4" name="Picture 3" descr="l08_pri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868" y="1783080"/>
            <a:ext cx="5411783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крок 2: дерево {A–D, D–B}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Прим: межа дерева росте</a:t>
            </a:r>
          </a:p>
        </p:txBody>
      </p:sp>
      <p:pic>
        <p:nvPicPr>
          <p:cNvPr id="4" name="Picture 3" descr="l08_prim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699" y="1783080"/>
            <a:ext cx="642412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крок 4: дерево {A–D, D–B, B–F, F–E}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Мінімальне остовне дерево</a:t>
            </a:r>
          </a:p>
        </p:txBody>
      </p:sp>
      <p:pic>
        <p:nvPicPr>
          <p:cNvPr id="4" name="Picture 3" descr="l08_m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493" y="1783080"/>
            <a:ext cx="736053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{A–D, D–B, B–F, F–E, B–C, C–G}   ·   вага 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Крускал: ребра за зростанням ваги</a:t>
            </a:r>
          </a:p>
        </p:txBody>
      </p:sp>
      <p:pic>
        <p:nvPicPr>
          <p:cNvPr id="4" name="Picture 3" descr="l08_kruskal_sor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30642"/>
            <a:ext cx="9966960" cy="3682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додаємо ребро, якщо воно не замикає цикл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Прим чи Крускал?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Прим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одне дерево від зерна;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найдешевше ребро межі;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добрий на щільних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O((n+m)·log n)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Крускал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сортує всі ребра;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додає безциклові;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добрий на розріджених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O(m·log n)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Спільне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обидва жадібні;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обґрунтовані розрізом;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тут дають те саме МОД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вагою 29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Транспортні мережі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джерело · стік · пропускна здатність · потік · розріз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Транспортна мережа</a:t>
            </a:r>
          </a:p>
        </p:txBody>
      </p:sp>
      <p:pic>
        <p:nvPicPr>
          <p:cNvPr id="4" name="Picture 3" descr="l08_netwo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267" y="1783080"/>
            <a:ext cx="953498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джерело s · стік t · дуга: потік / пропускна здатність (0/3)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Залишкова мережа: два напрямки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3240" y="2011680"/>
            <a:ext cx="6035040" cy="868680"/>
          </a:xfrm>
          <a:prstGeom prst="rightArrow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за напрямком:   ще  c − f    (поки f &lt; c)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60520" y="3108960"/>
            <a:ext cx="3840480" cy="86868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190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дуга (u, v):    f / c</a:t>
            </a:r>
          </a:p>
        </p:txBody>
      </p:sp>
      <p:sp>
        <p:nvSpPr>
          <p:cNvPr id="6" name="Left Arrow 5"/>
          <p:cNvSpPr/>
          <p:nvPr/>
        </p:nvSpPr>
        <p:spPr>
          <a:xfrm>
            <a:off x="3063240" y="4206240"/>
            <a:ext cx="6035040" cy="868680"/>
          </a:xfrm>
          <a:prstGeom prst="leftArrow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проти напрямку:   повернути до  f    (поки f &gt; 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збільшуючий ланцюг чергує ці напрямки · Δ = найменший залишок уздовж нього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Збільшуючий ланцюг</a:t>
            </a:r>
          </a:p>
        </p:txBody>
      </p:sp>
      <p:pic>
        <p:nvPicPr>
          <p:cNvPr id="4" name="Picture 3" descr="l08_aug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77" y="1783080"/>
            <a:ext cx="913156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s → v → u → t   ·   дугу u–v проходимо ПРОТИ напрямку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Максимальний потік = мінімальний розріз</a:t>
            </a:r>
          </a:p>
        </p:txBody>
      </p:sp>
      <p:pic>
        <p:nvPicPr>
          <p:cNvPr id="4" name="Picture 3" descr="l08_max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532" y="1783080"/>
            <a:ext cx="915445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| f | = 6 = c({s}, {u, v, t})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514600"/>
            <a:ext cx="3179978" cy="132588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Найкоротший шлях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977639"/>
            <a:ext cx="317997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E2761"/>
                </a:solidFill>
                <a:latin typeface="Calibri"/>
              </a:rPr>
              <a:t>Дейкстра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05858" y="2514600"/>
            <a:ext cx="3179978" cy="132588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Остовне дерево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5858" y="3977639"/>
            <a:ext cx="317997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Прим · Крускал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88756" y="2514600"/>
            <a:ext cx="3179978" cy="1325880"/>
          </a:xfrm>
          <a:prstGeom prst="roundRect">
            <a:avLst>
              <a:gd name="adj" fmla="val 10000"/>
            </a:avLst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Транспортні мережі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8756" y="3977639"/>
            <a:ext cx="317997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0F766E"/>
                </a:solidFill>
                <a:latin typeface="Calibri"/>
              </a:rPr>
              <a:t>Форд–Фалкерсон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8920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три задачі на одному графі — і жадібний алгоритм для кожної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Чотири жадібні алгоритми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783080"/>
            <a:ext cx="11292840" cy="566928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783080"/>
            <a:ext cx="19659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Алгоритм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42032" y="1783080"/>
            <a:ext cx="2971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Задача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86984" y="1783080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Жадібний крок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0928" y="1783080"/>
            <a:ext cx="197510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Час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350008"/>
            <a:ext cx="11292840" cy="932688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2350008"/>
            <a:ext cx="19659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Дейкстра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42032" y="2350008"/>
            <a:ext cx="297180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найкоротші шляхи, w ≥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6984" y="2350008"/>
            <a:ext cx="406908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фіксувати найближчу,</a:t>
            </a:r>
          </a:p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релаксувати ребра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0928" y="2350008"/>
            <a:ext cx="1975104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C7293"/>
                </a:solidFill>
                <a:latin typeface="Calibri"/>
              </a:rPr>
              <a:t>O((n+m)·log 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282696"/>
            <a:ext cx="19659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Прим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2032" y="3282696"/>
            <a:ext cx="297180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мінімальне остовне дерево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6984" y="3282696"/>
            <a:ext cx="406908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найдешевше ребро</a:t>
            </a:r>
          </a:p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межі дерева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10928" y="3282696"/>
            <a:ext cx="1975104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C7293"/>
                </a:solidFill>
                <a:latin typeface="Calibri"/>
              </a:rPr>
              <a:t>O((n+m)·log n)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4215383"/>
            <a:ext cx="11292840" cy="932688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4215383"/>
            <a:ext cx="19659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Крускал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42032" y="4215383"/>
            <a:ext cx="297180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мінімальне остовне дерево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86984" y="4215383"/>
            <a:ext cx="406908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найдешевше безциклове</a:t>
            </a:r>
          </a:p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ребро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10928" y="4215383"/>
            <a:ext cx="1975104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C7293"/>
                </a:solidFill>
                <a:latin typeface="Calibri"/>
              </a:rPr>
              <a:t>O(m·log n)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5148072"/>
            <a:ext cx="19659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Форд–Фалкерсон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42032" y="5148072"/>
            <a:ext cx="297180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максимальний потік  s→t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86984" y="5148072"/>
            <a:ext cx="406908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долити вздовж</a:t>
            </a:r>
          </a:p>
          <a:p>
            <a:pPr algn="l"/>
            <a:r>
              <a:rPr sz="1400" b="1" i="0">
                <a:solidFill>
                  <a:srgbClr val="1A2138"/>
                </a:solidFill>
                <a:latin typeface="Calibri"/>
              </a:rPr>
              <a:t>збільшуючого ланцюга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10928" y="5148072"/>
            <a:ext cx="1975104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C7293"/>
                </a:solidFill>
                <a:latin typeface="Calibri"/>
              </a:rPr>
              <a:t>O(m·|f|)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172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Дейкстра й Прим — структурні близнюки: той самий цикл, різний лише зміст ключа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Графи у видавництві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Маршрутизація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Дейкстра: доставка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накладу між складами;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OSPF у мережі друкарні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Мережа зв'язків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Прим / Крускал: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кабель, живлення,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пневматика між цехами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Пропускна здатність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макс. потік: скільки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пропустить лінія;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розріз — вузьке місце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88969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Дейкстра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41259" y="2743200"/>
            <a:ext cx="1889699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МОД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50998" y="2743200"/>
            <a:ext cx="188969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Прим / Крускал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0737" y="2743200"/>
            <a:ext cx="1889699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потік  | f |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70476" y="2743200"/>
            <a:ext cx="188969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розріз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жадібні алгоритми, доведені: інваріант зафіксованої відстані · властивість розрізу · max-flow = min-cut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Комбінаторика та теорія ймовірностей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Алгоритм Дейкстри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найкоротші шляхи з однієї вершини · жадібний вибір · релаксація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Робочий граф G</a:t>
            </a:r>
          </a:p>
        </p:txBody>
      </p:sp>
      <p:pic>
        <p:nvPicPr>
          <p:cNvPr id="4" name="Picture 3" descr="l08_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569" y="1783080"/>
            <a:ext cx="513638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7 вершин · 9 ребер · усі ваги різні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Два кроки Дейкстри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331720"/>
            <a:ext cx="4892040" cy="228600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606040"/>
            <a:ext cx="47091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E2761"/>
                </a:solidFill>
                <a:latin typeface="Calibri"/>
              </a:rPr>
              <a:t>Жадібний вибір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291840"/>
            <a:ext cx="46177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фіксуємо найближчу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незафіксовану вершину u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(найменша dist[u])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742432" y="3154680"/>
            <a:ext cx="822960" cy="731520"/>
          </a:xfrm>
          <a:prstGeom prst="rightArrow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0" y="2331720"/>
            <a:ext cx="4892040" cy="228600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0" y="2606040"/>
            <a:ext cx="47091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E2761"/>
                </a:solidFill>
                <a:latin typeface="Calibri"/>
              </a:rPr>
              <a:t>Релаксація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3291840"/>
            <a:ext cx="46177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якщо dist[u] + w(u,v) &lt; dist[v]</a:t>
            </a:r>
          </a:p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⇒ знайдено коротший маршрут:</a:t>
            </a:r>
          </a:p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оновлюємо dist[v] і попередника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8920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повторюємо, поки черга Q не порожня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0807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C7293"/>
                </a:solidFill>
                <a:latin typeface="Calibri"/>
              </a:rPr>
              <a:t>щойно вершину зафіксовано — її відстань остаточна й більше не змінюється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Дерево найкоротших шляхів від A</a:t>
            </a:r>
          </a:p>
        </p:txBody>
      </p:sp>
      <p:pic>
        <p:nvPicPr>
          <p:cNvPr id="4" name="Picture 3" descr="l08_dijkstra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12" y="1783080"/>
            <a:ext cx="875249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→ D → B → C → G   ·   довжина 22 (найдальша вершина)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Порядок фіксації = зростання відстані</a:t>
            </a:r>
          </a:p>
        </p:txBody>
      </p:sp>
      <p:sp>
        <p:nvSpPr>
          <p:cNvPr id="4" name="Oval 3"/>
          <p:cNvSpPr/>
          <p:nvPr/>
        </p:nvSpPr>
        <p:spPr>
          <a:xfrm>
            <a:off x="1043787" y="2743200"/>
            <a:ext cx="1051560" cy="105156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62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534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7" name="Oval 6"/>
          <p:cNvSpPr/>
          <p:nvPr/>
        </p:nvSpPr>
        <p:spPr>
          <a:xfrm>
            <a:off x="2552547" y="2743200"/>
            <a:ext cx="1051560" cy="105156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1538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410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0" name="Oval 9"/>
          <p:cNvSpPr/>
          <p:nvPr/>
        </p:nvSpPr>
        <p:spPr>
          <a:xfrm>
            <a:off x="4061307" y="2743200"/>
            <a:ext cx="1051560" cy="105156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414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286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3" name="Oval 12"/>
          <p:cNvSpPr/>
          <p:nvPr/>
        </p:nvSpPr>
        <p:spPr>
          <a:xfrm>
            <a:off x="5570067" y="2743200"/>
            <a:ext cx="1051560" cy="105156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3290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11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162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7078827" y="2743200"/>
            <a:ext cx="1051560" cy="105156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166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038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9" name="Oval 18"/>
          <p:cNvSpPr/>
          <p:nvPr/>
        </p:nvSpPr>
        <p:spPr>
          <a:xfrm>
            <a:off x="8587587" y="2743200"/>
            <a:ext cx="1051560" cy="105156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5042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39147" y="2907792"/>
            <a:ext cx="457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22" name="Oval 21"/>
          <p:cNvSpPr/>
          <p:nvPr/>
        </p:nvSpPr>
        <p:spPr>
          <a:xfrm>
            <a:off x="10096347" y="2743200"/>
            <a:ext cx="1051560" cy="1051560"/>
          </a:xfrm>
          <a:prstGeom prst="ellipse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59187" y="3904488"/>
            <a:ext cx="1325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22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2347" y="2148840"/>
            <a:ext cx="1325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0F766E"/>
                </a:solidFill>
                <a:latin typeface="Calibri"/>
              </a:rPr>
              <a:t>джерело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913467" y="2148840"/>
            <a:ext cx="1508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E4572E"/>
                </a:solidFill>
                <a:latin typeface="Calibri"/>
              </a:rPr>
              <a:t>найдальша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50749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вершини стають остаточними в порядку зростання відстані від 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дві релаксації покращили вже досягнуте:  B  9 → 7    і    G  24 → 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Мінімальне остовне дерево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властивість розрізу · Прим · Крускал · union–find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8.2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Властивість розрізу</a:t>
            </a:r>
          </a:p>
        </p:txBody>
      </p:sp>
      <p:pic>
        <p:nvPicPr>
          <p:cNvPr id="4" name="Picture 3" descr="l08_c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926" y="1783080"/>
            <a:ext cx="846566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легке ребро розрізу — безпечне для МОД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