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Остання лекція курсу: перехід від детермінованого світу (множина містить елемент чи ні) до градуйованої певності — кожній події зіставляємо число P ∈ [0,1]. Три цеглини: мова (простір Ω, події як множини), міра (класична P = m/n і комбінаторика) та числення подій (теореми множення, додавання, Байєс). Наскрізний сюжет — контроль якості друку й вибіркові перевірки тиражу.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Чотири теореми, що комбінують ймовірності, — і кожну ми доводимо, а не лише проголошуємо: множення (обидві події), додавання (хоча б одна), повна ймовірність і Байєс.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Теорема множення дає ймовірність того, що настануть *обидві* події: P(A∩B) = P(A)·P(B|A); для незалежних — просто P(A)·P(B). Читаємо з дерева: ймовірність шляху = добуток ймовірностей його ребер. Дві білі кулі без повернення (залежні): 10/24 · 9/23; з різних ящиків (незалежні): 1/6 · 2/3 = 1/9.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Теорема додавання дає ймовірність того, що настане *хоча б одна* подія. Для сумісних: P(A∪B) = P(A)+P(B)−P(A∩B) — спільну частину віднімаємо, бо пряме додавання враховує її двічі. Для несумісних A∩B = ∅ і доданок зникає. Це ймовірнісний двійник включень-виключень із Лекції 1. Карти: P(король або черва) = 4/52 + 13/52 − 1/52 = 4/13.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Формула повної ймовірності P(A) = ∑ P(Hᵢ)·P(A|Hᵢ) складає внески всіх гіпотез — це зважене середнє умовних ймовірностей. Байєс обертає її назад: переглядає ймовірність причини P(Hᵢ|A) *після* того, як спостережено наслідок (апріорі + дані → апостеріорі). Три машини дають разом 2,9% браку; за знайденим дефектом машини I і III однаково ймовірні (0,345) — апостеріорі поєднує «схильність до браку» з «обсягом роботи».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Щоб застосувати P = m/n, треба вміти лічити наслідки. Два базові правила лічби та три способи вибірки — перестановки, розміщення, сполучення.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Два базові правила. Правило суми — для взаємно виключних випадків («або»): варіанти додаємо. Правило добутку — для послідовних незалежних кроків («і»): варіанти множимо; воно спирається просто на потужність декартового добутку з Лекції 1. Приклад: артикул із 3 великих латинських літер і 2 цифр дає 26³·10² = 1 757 600 різних комбінацій.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Три вибірки з n = 4. Перестановки — упорядкування всіх n об'єктів: Pₙ = n! (5 книжок на полиці → 120). Розміщення — упорядкована вибірка k із n: Aₙᵏ = n!/(n−k)! (керівник і заступник із 10 → 90). Сполучення — k-елементна підмножина, порядок неважливий: Cₙᵏ = n!/(k!(n−k)!) (комісія 3 з 10 → 120). Головне питання: чи дає перестановка вибраних інший результат? Так — розміщення, ні — сполучення.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Тотожність Паскаля Cₙᵏ = Cₙ₋₁ᵏ⁻¹ + Cₙ₋₁ᵏ: кожне число трикутника дорівнює сумі двох над ним (фіксуємо один об'єкт — він або в підмножині, або ні). Ті самі числа Cₙᵏ — коефіцієнти бінома Ньютона (a+b)ⁿ = ∑ Cₙᵏ aᵏ bⁿ⁻ᵏ. При a = b = 1 сума дає 2ⁿ — знову кількість усіх підмножин n-елементної множини (Лекція 1).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Від питання «який наслідок» переходимо до «яке число з ним пов'язане» — випадкова величина та її числові характеристики: сподівання M(X), дисперсія D(X), відхилення 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Число дефектних відбитків у вибірці з n = 8 за частки браку p = 0,25 — біноміальна випадкова величина: P(X=k) = Cₙᵏ pᵏ (1−p)ⁿ⁻ᵏ. Стовпці показують імовірності кожного значення (у сумі 1). Сподіване число дефектних M(X) = np = 2 (позначено на діаграмі), дисперсія D(X) = np(1−p) = 1,5. Це базова модель вибіркового контролю тиражу.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 п'яти тем. Ключова ідея зліва: подія — це підмножина простору Ω, тож уся алгебра множин і закони де Моргана з Лекції 1 переносяться сюди дослівно. Далі — як зіставити події число, теореми, що ці числа комбінують, комбінаторні засоби лічби наслідків і, нарешті, випадкові величини.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Сподівання M(X) = ∑ xᵢ pᵢ — зважене за ймовірностями середнє, «довгострокове» значення (для кубика 3,5, хоча саме 3,5 ніколи не випадає). Дисперсія D(X) = M(X²) − (M(X))² вимірює розкид навколо середнього; середньоквадратичне відхилення σ = √D(X) має ту саму розмірність, що й сама величина X. Для пачки відбитків: M = 0,75, D ≈ 0,79, σ ≈ 0,89.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Ймовірність — щоденний інструмент поліграфії. Вибірковий приймальний контроль тиражу спирається на біноміальну модель числа дефектних (стандарти AQL, ISO 2859). Виявивши брак, за формулою Байєса шукають найімовірніше джерело (машину, секцію). Колірне відхилення ΔE — випадкова величина: контролюють P(ΔE &gt; допуск) та сподіване відхилення з розкидом 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Підсумок позначеннями. Події — множини над Ω; класична ймовірність зводить задачу до підрахунку m і n; теореми множення, додавання й Байєса комбінують ймовірності; комбінаторика (Pₙ, Aₙᵏ, Cₙᵏ) лічить наслідки; випадкові величини описують M(X), D(X) і 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Це остання лекція курсу «Основи дискретної математики». Ми пройшли шлях від мови множин і логіки до графів, комбінаторики й ймовірності — і скрізь бачили ту саму дискретну структуру. Нормальний розподіл, марковські ланцюги та статистику ви зустрінете в подальших курсах. Дякую за роботу — і нехай P(успіх) прямує до 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Починаємо з мови теорії ймовірностей. Дослід, результату якого не передбачити наперед, хоча множина всіх результатів відома; звідси простір наслідків Ω і подія як його підмножина.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Простір Ω — множина всіх елементарних наслідків (кубик: Ω = {1,…,6}, |Ω| = 6). Подія A — будь-яка підмножина Ω; вона «настала», якщо здійснений наслідок ω лежить в A. Складена подія «випало парне» — це A = {2,4,6}, заштрихована овальна область довкола сприятливих наслідків.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Найкорисніша таблиця лекції: подія *є* множиною. Об'єднання читаємо «або», перетин — «і», доповнення — «не», ∅ — неможлива, Ω — достовірна подія. Тому закон де Моргана працює тут без змін: «не (A або B)» = «ані A, ані B». Навичка з Лекції 1 вправно об'єднувати й перетинати множини тут працює безпосередньо.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Три геометрії взаємного розташування: несумісні (кола не перетинаються, A∩B = ∅), сумісні (є спільна частина) і протилежні (A та Ā ділять увесь Ω). Окремо — незалежні проти залежних: чи змінює настання однієї ймовірність другої (куля з поверненням — незалежні, без повернення — залежні). Увага: несумісність — це не незалежність; навпаки, несумісні події з додатними ймовірностями завжди залежні.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Тепер — міра: як кожній події зіставити число P(A) ∈ [0,1]. Починаємо з класичного (лапласового) означення для рівноможливих наслідків.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Класична (лапласова) ймовірність: P(A) = m/n за умови рівноможливості наслідків, що ґрунтується на симетрії (монета, кубик, перемішаний ящик). Оскільки 0 ≤ m ≤ n, одразу маємо три властивості: 0 ≤ P ≤ 1, P(Ω) = 1, P(∅) = 0 — це наслідки означення, а не окремі аксіоми. Правило протилежної події P(Ā) = 1 − P(A) — робочий кінь задач «принаймні один». Кубик: P(парне) = 3/6 = 1/2.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Умовна ймовірність звужує світ з усього Ω до самого B: наслідки поза B стали неможливими. Ділимо на P(B), щоб B несла повну ймовірність 1, і питаємо, яка частка B лежить також в A. Кубик: A = «2», B = «парне» → P(A|B) = (1/6)/(3/6) = 1/3. Якщо P(A|B) = P(A), події незалежні, тобто P(A∩B) = P(A)·P(B).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325880"/>
            <a:ext cx="10515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1" i="0" spc="200">
                <a:solidFill>
                  <a:srgbClr val="7FD9C0"/>
                </a:solidFill>
                <a:latin typeface="Calibri"/>
              </a:rPr>
              <a:t>ОСНОВИ ДИСКРЕТНОЇ МАТЕМАТИКИ · МОДУЛЬ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874519"/>
            <a:ext cx="105156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5400" b="1" i="0">
                <a:solidFill>
                  <a:srgbClr val="FFFFFF"/>
                </a:solidFill>
                <a:latin typeface="Calibri"/>
              </a:rPr>
              <a:t>Лекція 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515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7FD9C0"/>
                </a:solidFill>
                <a:latin typeface="Calibri"/>
              </a:rPr>
              <a:t>Основи комбінаторики та теорії ймовірностей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297680"/>
            <a:ext cx="1051560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 i="0" spc="300">
                <a:solidFill>
                  <a:srgbClr val="FFFFFF"/>
                </a:solidFill>
                <a:latin typeface="Calibri"/>
              </a:rPr>
              <a:t>Ω      P = m/n      P(A|B)      Cₙᵏ      M(X)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8932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0" i="0">
                <a:solidFill>
                  <a:srgbClr val="AEB8D0"/>
                </a:solidFill>
                <a:latin typeface="Calibri"/>
              </a:rPr>
              <a:t>G20 · Видавництво та поліграфія   ·   2 курс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Теореми ймовірностей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множення · додавання · Байєс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Теорема множення</a:t>
            </a:r>
          </a:p>
        </p:txBody>
      </p:sp>
      <p:pic>
        <p:nvPicPr>
          <p:cNvPr id="4" name="Picture 3" descr="l09_mult_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8894" y="1783080"/>
            <a:ext cx="6743731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P(A∩B) = P(A)·P(B|A)   —   для незалежних  P(A)·P(B)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Теорема додавання</a:t>
            </a:r>
          </a:p>
        </p:txBody>
      </p:sp>
      <p:pic>
        <p:nvPicPr>
          <p:cNvPr id="4" name="Picture 3" descr="l09_addition_ven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5692" y="1783080"/>
            <a:ext cx="4390135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P(A ∪ B) = P(A) + P(B) − P(A ∩ B)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3.3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Повна ймовірність і формула Байєса</a:t>
            </a:r>
          </a:p>
        </p:txBody>
      </p:sp>
      <p:pic>
        <p:nvPicPr>
          <p:cNvPr id="4" name="Picture 3" descr="l09_total_bayes_t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044" y="1783080"/>
            <a:ext cx="5951431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P(Hᵢ|A) = P(Hᵢ)·P(A|Hᵢ) / ∑ P(Hⱼ)·P(A|Hⱼ)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Комбінаторика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правила лічби · Pₙ · Aₙᵏ · Cₙᵏ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4.1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Два правила лічби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1874519"/>
            <a:ext cx="5212080" cy="3429000"/>
          </a:xfrm>
          <a:prstGeom prst="roundRect">
            <a:avLst>
              <a:gd name="adj" fmla="val 6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3063240" y="2121408"/>
            <a:ext cx="731520" cy="731520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3400" b="1">
                <a:solidFill>
                  <a:srgbClr val="FFFFFF"/>
                </a:solidFill>
                <a:latin typeface="Calibri"/>
              </a:rPr>
              <a:t>+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3035808"/>
            <a:ext cx="48463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E2761"/>
                </a:solidFill>
                <a:latin typeface="Calibri"/>
              </a:rPr>
              <a:t>Правило суми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3767328"/>
            <a:ext cx="48463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500" b="1" i="0">
                <a:solidFill>
                  <a:srgbClr val="1A2138"/>
                </a:solidFill>
                <a:latin typeface="Calibri"/>
              </a:rPr>
              <a:t>m₁ + m₂ + … + mₖ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4645152"/>
            <a:ext cx="48463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1">
                <a:solidFill>
                  <a:srgbClr val="5A6472"/>
                </a:solidFill>
                <a:latin typeface="Calibri"/>
              </a:rPr>
              <a:t>АБО — взаємно виключні випадки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09360" y="1874519"/>
            <a:ext cx="5212080" cy="3429000"/>
          </a:xfrm>
          <a:prstGeom prst="roundRect">
            <a:avLst>
              <a:gd name="adj" fmla="val 6000"/>
            </a:avLst>
          </a:prstGeom>
          <a:solidFill>
            <a:srgbClr val="EEF2FA"/>
          </a:solidFill>
          <a:ln w="190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8549640" y="2121408"/>
            <a:ext cx="731520" cy="731520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3400" b="1">
                <a:solidFill>
                  <a:srgbClr val="FFFFFF"/>
                </a:solidFill>
                <a:latin typeface="Calibri"/>
              </a:rPr>
              <a:t>×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2240" y="3035808"/>
            <a:ext cx="48463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E2761"/>
                </a:solidFill>
                <a:latin typeface="Calibri"/>
              </a:rPr>
              <a:t>Правило добутку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92240" y="3767328"/>
            <a:ext cx="48463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500" b="1" i="0">
                <a:solidFill>
                  <a:srgbClr val="1A2138"/>
                </a:solidFill>
                <a:latin typeface="Calibri"/>
              </a:rPr>
              <a:t>n₁ · n₂ · … · nₖ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2240" y="4645152"/>
            <a:ext cx="48463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1">
                <a:solidFill>
                  <a:srgbClr val="5A6472"/>
                </a:solidFill>
                <a:latin typeface="Calibri"/>
              </a:rPr>
              <a:t>І — послідовні незалежні кроки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580644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0">
                <a:solidFill>
                  <a:srgbClr val="5A6472"/>
                </a:solidFill>
                <a:latin typeface="Calibri"/>
              </a:rPr>
              <a:t>артикул: 3 літери і 2 цифри  →  26³ · 10² = 1 757 600 варіантів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4.2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Перестановки · розміщення · сполучення</a:t>
            </a:r>
          </a:p>
        </p:txBody>
      </p:sp>
      <p:pic>
        <p:nvPicPr>
          <p:cNvPr id="4" name="Picture 3" descr="l09_perm_com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3903" y="1783080"/>
            <a:ext cx="7013713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Pₙ = n!     Aₙᵏ = n!/(n−k)!     Cₙᵏ = n!/(k!(n−k)!)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4.3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Трикутник Паскаля та біном Ньютона</a:t>
            </a:r>
          </a:p>
        </p:txBody>
      </p:sp>
      <p:pic>
        <p:nvPicPr>
          <p:cNvPr id="4" name="Picture 3" descr="l09_pasc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4300" y="1783080"/>
            <a:ext cx="4672918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Cₙᵏ = Cₙ₋₁ᵏ⁻¹ + Cₙ₋₁ᵏ        (a+b)ⁿ = ∑ Cₙᵏ·aᵏ·bⁿ⁻ᵏ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Випадкові величини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розподіл · M(X) · D(X) · σ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Закон розподілу</a:t>
            </a:r>
          </a:p>
        </p:txBody>
      </p:sp>
      <p:pic>
        <p:nvPicPr>
          <p:cNvPr id="4" name="Picture 3" descr="l09_distribution_ba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3848" y="1783080"/>
            <a:ext cx="5733822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P(X=k) = Cₙᵏ·pᵏ·(1−p)ⁿ⁻ᵏ        M(X) = np = 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План лекції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85800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Події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913827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Ймовірність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141854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Теореми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69881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Комбінаторика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597908" y="2743200"/>
            <a:ext cx="1907987" cy="137160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Випадкові</a:t>
            </a:r>
          </a:p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величини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66344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1">
                <a:solidFill>
                  <a:srgbClr val="5A6472"/>
                </a:solidFill>
                <a:latin typeface="Calibri"/>
              </a:rPr>
              <a:t>від «події — це множини» до випадкових величин із M(X) та D(X)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5.2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Числові характеристики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920240"/>
            <a:ext cx="3362858" cy="3429000"/>
          </a:xfrm>
          <a:prstGeom prst="roundRect">
            <a:avLst>
              <a:gd name="adj" fmla="val 7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001469" y="2194560"/>
            <a:ext cx="731520" cy="731520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600" b="1">
                <a:solidFill>
                  <a:srgbClr val="FFFFFF"/>
                </a:solidFill>
                <a:latin typeface="Calibri"/>
              </a:rPr>
              <a:t>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035808"/>
            <a:ext cx="3088538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1E2761"/>
                </a:solidFill>
                <a:latin typeface="Calibri"/>
              </a:rPr>
              <a:t>Сподівання  M(X)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3730752"/>
            <a:ext cx="3179978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A2138"/>
                </a:solidFill>
                <a:latin typeface="Calibri"/>
              </a:rPr>
              <a:t>M(X) = ∑ xᵢ · pᵢ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4681728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400" b="0" i="1">
                <a:solidFill>
                  <a:srgbClr val="5A6472"/>
                </a:solidFill>
                <a:latin typeface="Calibri"/>
              </a:rPr>
              <a:t>зважене середнє значень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14418" y="1920240"/>
            <a:ext cx="3362858" cy="3429000"/>
          </a:xfrm>
          <a:prstGeom prst="roundRect">
            <a:avLst>
              <a:gd name="adj" fmla="val 7000"/>
            </a:avLst>
          </a:prstGeom>
          <a:solidFill>
            <a:srgbClr val="EEF2FA"/>
          </a:solidFill>
          <a:ln w="19050">
            <a:solidFill>
              <a:srgbClr val="1E27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5730087" y="2194560"/>
            <a:ext cx="731520" cy="73152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600" b="1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51578" y="3035808"/>
            <a:ext cx="3088538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1E2761"/>
                </a:solidFill>
                <a:latin typeface="Calibri"/>
              </a:rPr>
              <a:t>Дисперсія  D(X)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05858" y="3730752"/>
            <a:ext cx="3179978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A2138"/>
                </a:solidFill>
                <a:latin typeface="Calibri"/>
              </a:rPr>
              <a:t>D(X) = M(X²) − (M(X))²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97298" y="4681728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400" b="0" i="1">
                <a:solidFill>
                  <a:srgbClr val="5A6472"/>
                </a:solidFill>
                <a:latin typeface="Calibri"/>
              </a:rPr>
              <a:t>міра розкиду навколо M(X)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43036" y="1920240"/>
            <a:ext cx="3362858" cy="3429000"/>
          </a:xfrm>
          <a:prstGeom prst="roundRect">
            <a:avLst>
              <a:gd name="adj" fmla="val 7000"/>
            </a:avLst>
          </a:prstGeom>
          <a:solidFill>
            <a:srgbClr val="EEF2FA"/>
          </a:solidFill>
          <a:ln w="1905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9458706" y="2194560"/>
            <a:ext cx="731520" cy="731520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600" b="1">
                <a:solidFill>
                  <a:srgbClr val="FFFFFF"/>
                </a:solidFill>
                <a:latin typeface="Calibri"/>
              </a:rPr>
              <a:t>σ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80196" y="3035808"/>
            <a:ext cx="3088538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1E2761"/>
                </a:solidFill>
                <a:latin typeface="Calibri"/>
              </a:rPr>
              <a:t>Відхилення  σ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34476" y="3730752"/>
            <a:ext cx="3179978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A2138"/>
                </a:solidFill>
                <a:latin typeface="Calibri"/>
              </a:rPr>
              <a:t>σ = √D(X)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25916" y="4681728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400" b="0" i="1">
                <a:solidFill>
                  <a:srgbClr val="5A6472"/>
                </a:solidFill>
                <a:latin typeface="Calibri"/>
              </a:rPr>
              <a:t>у тих самих одиницях, що 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5806440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0">
                <a:solidFill>
                  <a:srgbClr val="5A6472"/>
                </a:solidFill>
                <a:latin typeface="Calibri"/>
              </a:rPr>
              <a:t>пачка відбитків:  M(X) = 0,75  ·  D(X) ≈ 0,79  ·  σ ≈ 0,89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Застосування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Ймовірність у поліграфії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047189" y="2304288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Контроль тиражу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вибірка обсягу n;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число дефектних —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біномна величина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14418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5775807" y="2304288"/>
            <a:ext cx="640080" cy="640080"/>
          </a:xfrm>
          <a:prstGeom prst="ellipse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Б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7298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Діагностика · Байєс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43018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знайдено брак →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яка машина винна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(Приклад 9.8)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43036" y="2011680"/>
            <a:ext cx="3362858" cy="361188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9504426" y="2304288"/>
            <a:ext cx="640080" cy="640080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200" b="1">
                <a:solidFill>
                  <a:srgbClr val="FFFFFF"/>
                </a:solidFill>
                <a:latin typeface="Calibri"/>
              </a:rPr>
              <a:t>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25916" y="3108960"/>
            <a:ext cx="2997098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900" b="1" i="0">
                <a:solidFill>
                  <a:srgbClr val="1E2761"/>
                </a:solidFill>
                <a:latin typeface="Calibri"/>
              </a:rPr>
              <a:t>Колір і надійність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71636" y="3749039"/>
            <a:ext cx="2905658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P(ΔE &gt; допуск);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(1−q)ʳ — сторінка</a:t>
            </a:r>
          </a:p>
          <a:p>
            <a:pPr algn="ctr"/>
            <a:r>
              <a:rPr sz="1700" b="1" i="0">
                <a:solidFill>
                  <a:srgbClr val="1A2138"/>
                </a:solidFill>
                <a:latin typeface="Calibri"/>
              </a:rPr>
              <a:t>без дефектів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21792" y="457200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Головне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2743200"/>
            <a:ext cx="1926275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900" b="1">
                <a:solidFill>
                  <a:srgbClr val="1E2761"/>
                </a:solidFill>
                <a:latin typeface="Calibri"/>
              </a:rPr>
              <a:t>P = m/n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932115" y="2743200"/>
            <a:ext cx="1926275" cy="12801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900" b="1">
                <a:solidFill>
                  <a:srgbClr val="1E2761"/>
                </a:solidFill>
                <a:latin typeface="Calibri"/>
              </a:rPr>
              <a:t>P(Ā) = 1−P(A)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132710" y="2743200"/>
            <a:ext cx="1926275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900" b="1">
                <a:solidFill>
                  <a:srgbClr val="1E2761"/>
                </a:solidFill>
                <a:latin typeface="Calibri"/>
              </a:rPr>
              <a:t>P(A|B) · Байєс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33305" y="2743200"/>
            <a:ext cx="1926275" cy="1280160"/>
          </a:xfrm>
          <a:prstGeom prst="roundRect">
            <a:avLst>
              <a:gd name="adj" fmla="val 12000"/>
            </a:avLst>
          </a:prstGeom>
          <a:solidFill>
            <a:srgbClr val="EEF2FA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900" b="1">
                <a:solidFill>
                  <a:srgbClr val="1E2761"/>
                </a:solidFill>
                <a:latin typeface="Calibri"/>
              </a:rPr>
              <a:t>Pₙ  Aₙᵏ  Cₙᵏ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533900" y="2743200"/>
            <a:ext cx="1926275" cy="128016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1900" b="1">
                <a:solidFill>
                  <a:srgbClr val="1E2761"/>
                </a:solidFill>
                <a:latin typeface="Calibri"/>
              </a:rPr>
              <a:t>M(X)  D(X)  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572000"/>
            <a:ext cx="108813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600" b="0" i="0">
                <a:solidFill>
                  <a:srgbClr val="5A6472"/>
                </a:solidFill>
                <a:latin typeface="Calibri"/>
              </a:rPr>
              <a:t>простір Ω → подія A ⊆ Ω → міра P = m/n → теореми → лічба Cₙᵏ → випадкові величини M(X), D(X)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Кінець курсу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Дякую за увагу — і успіхів на іспиті!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Випадкові події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дослід · простір Ω · подія A ⊆ 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Простір елементарних наслідків</a:t>
            </a:r>
          </a:p>
        </p:txBody>
      </p:sp>
      <p:pic>
        <p:nvPicPr>
          <p:cNvPr id="4" name="Picture 3" descr="l09_sample_spa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1880" y="1783080"/>
            <a:ext cx="4937759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Ω — усі наслідки досліду · подія A ⊆ Ω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Події — це множини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929384"/>
            <a:ext cx="10835640" cy="603503"/>
          </a:xfrm>
          <a:prstGeom prst="roundRect">
            <a:avLst>
              <a:gd name="adj" fmla="val 18000"/>
            </a:avLst>
          </a:prstGeom>
          <a:solidFill>
            <a:srgbClr val="EEF2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3246120"/>
            <a:ext cx="10835640" cy="603503"/>
          </a:xfrm>
          <a:prstGeom prst="roundRect">
            <a:avLst>
              <a:gd name="adj" fmla="val 18000"/>
            </a:avLst>
          </a:prstGeom>
          <a:solidFill>
            <a:srgbClr val="EEF2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31520" y="4562856"/>
            <a:ext cx="10835640" cy="603503"/>
          </a:xfrm>
          <a:prstGeom prst="roundRect">
            <a:avLst>
              <a:gd name="adj" fmla="val 18000"/>
            </a:avLst>
          </a:prstGeom>
          <a:solidFill>
            <a:srgbClr val="EEF2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480560" y="1956816"/>
            <a:ext cx="27432" cy="3840480"/>
          </a:xfrm>
          <a:prstGeom prst="rect">
            <a:avLst/>
          </a:prstGeom>
          <a:solidFill>
            <a:srgbClr val="AEB8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1444752"/>
            <a:ext cx="3566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МОВА МНОЖИН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09160" y="1444752"/>
            <a:ext cx="67665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МОВА ПОДІЙ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1938528"/>
            <a:ext cx="356616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1C7293"/>
                </a:solidFill>
                <a:latin typeface="Calibri"/>
              </a:rPr>
              <a:t>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09160" y="1938528"/>
            <a:ext cx="676656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1A2138"/>
                </a:solidFill>
                <a:latin typeface="Calibri"/>
              </a:rPr>
              <a:t>достовірна подія — настає завжди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596896"/>
            <a:ext cx="356616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1C7293"/>
                </a:solidFill>
                <a:latin typeface="Calibri"/>
              </a:rPr>
              <a:t>∅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9160" y="2596896"/>
            <a:ext cx="676656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1A2138"/>
                </a:solidFill>
                <a:latin typeface="Calibri"/>
              </a:rPr>
              <a:t>неможлива подія — не настає ніколи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" y="3255264"/>
            <a:ext cx="356616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1C7293"/>
                </a:solidFill>
                <a:latin typeface="Calibri"/>
              </a:rPr>
              <a:t>A ∪ 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09160" y="3255264"/>
            <a:ext cx="676656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1A2138"/>
                </a:solidFill>
                <a:latin typeface="Calibri"/>
              </a:rPr>
              <a:t>«A або B» — настає принаймні одна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" y="3913632"/>
            <a:ext cx="356616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1C7293"/>
                </a:solidFill>
                <a:latin typeface="Calibri"/>
              </a:rPr>
              <a:t>A ∩ 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09160" y="3913632"/>
            <a:ext cx="676656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1A2138"/>
                </a:solidFill>
                <a:latin typeface="Calibri"/>
              </a:rPr>
              <a:t>«A і B» — настають обидві разом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8680" y="4572000"/>
            <a:ext cx="356616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1C7293"/>
                </a:solidFill>
                <a:latin typeface="Calibri"/>
              </a:rPr>
              <a:t>Ā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09160" y="4572000"/>
            <a:ext cx="676656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1A2138"/>
                </a:solidFill>
                <a:latin typeface="Calibri"/>
              </a:rPr>
              <a:t>«не A» — протилежна подія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" y="5230368"/>
            <a:ext cx="356616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300" b="1" i="0">
                <a:solidFill>
                  <a:srgbClr val="1C7293"/>
                </a:solidFill>
                <a:latin typeface="Calibri"/>
              </a:rPr>
              <a:t>A ∩ B = ∅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09160" y="5230368"/>
            <a:ext cx="6766560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900" b="1" i="0">
                <a:solidFill>
                  <a:srgbClr val="1A2138"/>
                </a:solidFill>
                <a:latin typeface="Calibri"/>
              </a:rPr>
              <a:t>A і B несумісні — разом не настають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6053328"/>
            <a:ext cx="10881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1">
                <a:solidFill>
                  <a:srgbClr val="5A6472"/>
                </a:solidFill>
                <a:latin typeface="Calibri"/>
              </a:rPr>
              <a:t>операції та закони де Моргана з Лекції 1 діють дослівно — змінюється лише прочитання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1.3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Типи подій</a:t>
            </a:r>
          </a:p>
        </p:txBody>
      </p:sp>
      <p:pic>
        <p:nvPicPr>
          <p:cNvPr id="4" name="Picture 3" descr="l09_event_typ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198" y="2057400"/>
            <a:ext cx="10607122" cy="32461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несумісні · сумісні · протилежні · незалежні / залежні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784080" y="-1554480"/>
            <a:ext cx="4206240" cy="4206240"/>
          </a:xfrm>
          <a:prstGeom prst="ellipse">
            <a:avLst/>
          </a:prstGeom>
          <a:noFill/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554480"/>
            <a:ext cx="329184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0" b="1" i="0">
                <a:solidFill>
                  <a:srgbClr val="1C7293"/>
                </a:solidFill>
                <a:latin typeface="Calibri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3360" y="2743200"/>
            <a:ext cx="7498079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Calibri"/>
              </a:rPr>
              <a:t>Ймовірність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9080" y="3886200"/>
            <a:ext cx="74066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800" b="0" i="0">
                <a:solidFill>
                  <a:srgbClr val="7FD9C0"/>
                </a:solidFill>
                <a:latin typeface="Calibri"/>
              </a:rPr>
              <a:t>класичне означення  P = m / 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2.1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Класична ймовірність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423160" y="1810512"/>
            <a:ext cx="7315200" cy="1188720"/>
          </a:xfrm>
          <a:prstGeom prst="roundRect">
            <a:avLst>
              <a:gd name="adj" fmla="val 8000"/>
            </a:avLst>
          </a:prstGeom>
          <a:solidFill>
            <a:srgbClr val="EEF2FA"/>
          </a:solidFill>
          <a:ln w="2540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3200" b="1">
                <a:solidFill>
                  <a:srgbClr val="1E2761"/>
                </a:solidFill>
                <a:latin typeface="Calibri"/>
              </a:rPr>
              <a:t>P(A) = m / n = |A| / |Ω|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127248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1">
                <a:solidFill>
                  <a:srgbClr val="5A6472"/>
                </a:solidFill>
                <a:latin typeface="Calibri"/>
              </a:rPr>
              <a:t>m — кількість сприятливих наслідків · n — кількість усіх рівноможливих наслідків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234440" y="3611880"/>
            <a:ext cx="2936138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100" b="1">
                <a:solidFill>
                  <a:srgbClr val="1C7293"/>
                </a:solidFill>
                <a:latin typeface="Calibri"/>
              </a:rPr>
              <a:t>0 ≤ P(A) ≤ 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27778" y="3611880"/>
            <a:ext cx="2936138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100" b="1">
                <a:solidFill>
                  <a:srgbClr val="1C7293"/>
                </a:solidFill>
                <a:latin typeface="Calibri"/>
              </a:rPr>
              <a:t>P(Ω) = 1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021116" y="3611880"/>
            <a:ext cx="2936138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9050">
            <a:solidFill>
              <a:srgbClr val="1C729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100" b="1">
                <a:solidFill>
                  <a:srgbClr val="1C7293"/>
                </a:solidFill>
                <a:latin typeface="Calibri"/>
              </a:rPr>
              <a:t>P(∅) = 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017520" y="4828032"/>
            <a:ext cx="6153912" cy="1024128"/>
          </a:xfrm>
          <a:prstGeom prst="roundRect">
            <a:avLst>
              <a:gd name="adj" fmla="val 10000"/>
            </a:avLst>
          </a:prstGeom>
          <a:solidFill>
            <a:srgbClr val="EEF2FA"/>
          </a:solidFill>
          <a:ln w="25400">
            <a:solidFill>
              <a:srgbClr val="0F766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 tIns="0" bIns="0"/>
          <a:lstStyle/>
          <a:p>
            <a:pPr algn="ctr"/>
            <a:r>
              <a:rPr sz="2900" b="1">
                <a:solidFill>
                  <a:srgbClr val="0F766E"/>
                </a:solidFill>
                <a:latin typeface="Calibri"/>
              </a:rPr>
              <a:t>P(Ā) = 1 − P(A)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6053328"/>
            <a:ext cx="10881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500" b="0" i="1">
                <a:solidFill>
                  <a:srgbClr val="5A6472"/>
                </a:solidFill>
                <a:latin typeface="Calibri"/>
              </a:rPr>
              <a:t>протилежна подія — «принаймні один» рахуємо через «жодного»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 spc="200">
                <a:solidFill>
                  <a:srgbClr val="1C7293"/>
                </a:solidFill>
                <a:latin typeface="Calibri"/>
              </a:rPr>
              <a:t>2.2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694944"/>
            <a:ext cx="109728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3200" b="1" i="0">
                <a:solidFill>
                  <a:srgbClr val="1E2761"/>
                </a:solidFill>
                <a:latin typeface="Calibri"/>
              </a:rPr>
              <a:t>Умовна ймовірність</a:t>
            </a:r>
          </a:p>
        </p:txBody>
      </p:sp>
      <p:pic>
        <p:nvPicPr>
          <p:cNvPr id="4" name="Picture 3" descr="l09_condition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275" y="1783080"/>
            <a:ext cx="4144968" cy="39776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594360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 i="0">
                <a:solidFill>
                  <a:srgbClr val="1A2138"/>
                </a:solidFill>
                <a:latin typeface="Calibri"/>
              </a:rPr>
              <a:t>P(A|B) = P(A ∩ B) / P(B)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